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1" r:id="rId2"/>
    <p:sldId id="273" r:id="rId3"/>
    <p:sldId id="259" r:id="rId4"/>
    <p:sldId id="267" r:id="rId5"/>
    <p:sldId id="272" r:id="rId6"/>
    <p:sldId id="292" r:id="rId7"/>
    <p:sldId id="289" r:id="rId8"/>
    <p:sldId id="293" r:id="rId9"/>
    <p:sldId id="294" r:id="rId10"/>
    <p:sldId id="296" r:id="rId11"/>
    <p:sldId id="295" r:id="rId12"/>
    <p:sldId id="277" r:id="rId13"/>
    <p:sldId id="299" r:id="rId14"/>
    <p:sldId id="275" r:id="rId15"/>
    <p:sldId id="300" r:id="rId16"/>
    <p:sldId id="290" r:id="rId17"/>
    <p:sldId id="258" r:id="rId18"/>
    <p:sldId id="291" r:id="rId19"/>
    <p:sldId id="260" r:id="rId20"/>
    <p:sldId id="278" r:id="rId21"/>
    <p:sldId id="261" r:id="rId22"/>
    <p:sldId id="274" r:id="rId23"/>
    <p:sldId id="268" r:id="rId24"/>
    <p:sldId id="269" r:id="rId25"/>
    <p:sldId id="266" r:id="rId26"/>
    <p:sldId id="279" r:id="rId27"/>
    <p:sldId id="262" r:id="rId28"/>
    <p:sldId id="301" r:id="rId29"/>
    <p:sldId id="263" r:id="rId30"/>
    <p:sldId id="264" r:id="rId31"/>
    <p:sldId id="265" r:id="rId32"/>
    <p:sldId id="298" r:id="rId33"/>
    <p:sldId id="297" r:id="rId34"/>
    <p:sldId id="28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60"/>
  </p:normalViewPr>
  <p:slideViewPr>
    <p:cSldViewPr snapToGrid="0">
      <p:cViewPr varScale="1">
        <p:scale>
          <a:sx n="72" d="100"/>
          <a:sy n="72" d="100"/>
        </p:scale>
        <p:origin x="53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rot="0" vert="horz"/>
          <a:lstStyle/>
          <a:p>
            <a:pPr>
              <a:defRPr/>
            </a:pPr>
            <a:r>
              <a:rPr lang="en-US"/>
              <a:t>Use of Funds</a:t>
            </a:r>
          </a:p>
        </c:rich>
      </c:tx>
      <c:overlay val="0"/>
    </c:title>
    <c:autoTitleDeleted val="0"/>
    <c:plotArea>
      <c:layout/>
      <c:pieChart>
        <c:varyColors val="1"/>
        <c:ser>
          <c:idx val="0"/>
          <c:order val="0"/>
          <c:tx>
            <c:strRef>
              <c:f>Sheet1!$B$1</c:f>
              <c:strCache>
                <c:ptCount val="1"/>
                <c:pt idx="0">
                  <c:v>Sales</c:v>
                </c:pt>
              </c:strCache>
            </c:strRef>
          </c:tx>
          <c:cat>
            <c:strRef>
              <c:f>Sheet1!$A$2:$A$3</c:f>
              <c:strCache>
                <c:ptCount val="2"/>
                <c:pt idx="0">
                  <c:v>Our World</c:v>
                </c:pt>
                <c:pt idx="1">
                  <c:v>Apps &amp; Games</c:v>
                </c:pt>
              </c:strCache>
            </c:strRef>
          </c:cat>
          <c:val>
            <c:numRef>
              <c:f>Sheet1!$B$2:$B$3</c:f>
              <c:numCache>
                <c:formatCode>General</c:formatCode>
                <c:ptCount val="2"/>
                <c:pt idx="0">
                  <c:v>300000</c:v>
                </c:pt>
                <c:pt idx="1">
                  <c:v>20000</c:v>
                </c:pt>
              </c:numCache>
            </c:numRef>
          </c:val>
          <c:extLst>
            <c:ext xmlns:c16="http://schemas.microsoft.com/office/drawing/2014/chart" uri="{C3380CC4-5D6E-409C-BE32-E72D297353CC}">
              <c16:uniqueId val="{00000008-6FA1-4B84-857D-41DD82928265}"/>
            </c:ext>
          </c:extLst>
        </c:ser>
        <c:dLbls>
          <c:showLegendKey val="0"/>
          <c:showVal val="0"/>
          <c:showCatName val="0"/>
          <c:showSerName val="0"/>
          <c:showPercent val="0"/>
          <c:showBubbleSize val="0"/>
          <c:showLeaderLines val="1"/>
        </c:dLbls>
        <c:firstSliceAng val="0"/>
      </c:pieChart>
    </c:plotArea>
    <c:legend>
      <c:legendPos val="b"/>
      <c:overlay val="0"/>
      <c:txPr>
        <a:bodyPr rot="0" vert="horz"/>
        <a:lstStyle/>
        <a:p>
          <a:pPr>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315184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2111322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78337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334422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3121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2178014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3558987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2070971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4144513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634629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2277794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437745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891606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2412140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56795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6DE1C7-D3F2-4C46-B107-F0D4606DFA4D}" type="datetimeFigureOut">
              <a:rPr lang="en-US" smtClean="0"/>
              <a:pPr/>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3859048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6DE1C7-D3F2-4C46-B107-F0D4606DFA4D}" type="datetimeFigureOut">
              <a:rPr lang="en-US" smtClean="0"/>
              <a:pPr/>
              <a:t>10/30/2019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7085C1-F36D-44BB-B2E4-922D9A0DA0E1}" type="slidenum">
              <a:rPr lang="en-US" smtClean="0"/>
              <a:pPr/>
              <a:t>‹#›</a:t>
            </a:fld>
            <a:endParaRPr lang="en-US"/>
          </a:p>
        </p:txBody>
      </p:sp>
    </p:spTree>
    <p:extLst>
      <p:ext uri="{BB962C8B-B14F-4D97-AF65-F5344CB8AC3E}">
        <p14:creationId xmlns:p14="http://schemas.microsoft.com/office/powerpoint/2010/main" val="4276273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U1IEfQQQeLc?feature=oembed" TargetMode="External"/><Relationship Id="rId1" Type="http://schemas.openxmlformats.org/officeDocument/2006/relationships/video" Target="file:///D:\Dropbox\Cache\en\Our%20World\Video\PromotionalVideo1-HOME-ShorterHD.mp4"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NextGenSoftwareUK/Our-World-OASIS-API-HoloNET-HoloUnity-And-.NET-HDK"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mailto:ourworld@nextgensoftware.co.uk"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3KIW3wlkUs0?feature=oembed" TargetMode="External"/><Relationship Id="rId1" Type="http://schemas.openxmlformats.org/officeDocument/2006/relationships/video" Target="file:///D:\Dropbox\Cache\en\Our%20World\Video\PromotionalVideo1-HOME-ShorterHD.mp4" TargetMode="External"/><Relationship Id="rId5" Type="http://schemas.openxmlformats.org/officeDocument/2006/relationships/image" Target="../media/image22.jpe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SB97mvzJiRg?start=3&amp;feature=oembed" TargetMode="External"/><Relationship Id="rId1" Type="http://schemas.openxmlformats.org/officeDocument/2006/relationships/video" Target="file:///D:\Dropbox\Cache\en\Our%20World\Video\PromotionalVideo1-HOME-ShorterHD.mp4" TargetMode="External"/><Relationship Id="rId5" Type="http://schemas.openxmlformats.org/officeDocument/2006/relationships/image" Target="../media/image26.jpe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Picture 9">
            <a:extLst>
              <a:ext uri="{FF2B5EF4-FFF2-40B4-BE49-F238E27FC236}">
                <a16:creationId xmlns:a16="http://schemas.microsoft.com/office/drawing/2014/main" id="{DC9B307D-BFA9-44D2-A3BD-3D16FEAF2343}"/>
              </a:ext>
            </a:extLst>
          </p:cNvPr>
          <p:cNvPicPr>
            <a:picLocks noChangeAspect="1"/>
          </p:cNvPicPr>
          <p:nvPr/>
        </p:nvPicPr>
        <p:blipFill rotWithShape="1">
          <a:blip r:embed="rId2">
            <a:extLst>
              <a:ext uri="{28A0092B-C50C-407E-A947-70E740481C1C}">
                <a14:useLocalDpi xmlns:a14="http://schemas.microsoft.com/office/drawing/2010/main" val="0"/>
              </a:ext>
            </a:extLst>
          </a:blip>
          <a:srcRect l="34591" t="9091" r="9488"/>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A217926C-8C67-4ADC-8320-AB5E1C069FFB}"/>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kern="1200" dirty="0">
                <a:solidFill>
                  <a:schemeClr val="accent1"/>
                </a:solidFill>
                <a:latin typeface="+mj-lt"/>
                <a:ea typeface="+mj-ea"/>
                <a:cs typeface="+mj-cs"/>
              </a:rPr>
              <a:t>NextGen Software Ltd &amp; Our World</a:t>
            </a:r>
          </a:p>
        </p:txBody>
      </p:sp>
      <p:cxnSp>
        <p:nvCxnSpPr>
          <p:cNvPr id="27" name="Straight Connector 26">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Title 4">
            <a:extLst>
              <a:ext uri="{FF2B5EF4-FFF2-40B4-BE49-F238E27FC236}">
                <a16:creationId xmlns:a16="http://schemas.microsoft.com/office/drawing/2014/main" id="{8C89A1A3-B87C-4E02-98EE-08189685A681}"/>
              </a:ext>
            </a:extLst>
          </p:cNvPr>
          <p:cNvSpPr txBox="1">
            <a:spLocks/>
          </p:cNvSpPr>
          <p:nvPr/>
        </p:nvSpPr>
        <p:spPr>
          <a:xfrm>
            <a:off x="160166" y="4056225"/>
            <a:ext cx="5698435" cy="614525"/>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400" dirty="0"/>
              <a:t>Together We Can Create A Better World</a:t>
            </a:r>
          </a:p>
        </p:txBody>
      </p:sp>
    </p:spTree>
    <p:extLst>
      <p:ext uri="{BB962C8B-B14F-4D97-AF65-F5344CB8AC3E}">
        <p14:creationId xmlns:p14="http://schemas.microsoft.com/office/powerpoint/2010/main" val="30846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sp>
        <p:nvSpPr>
          <p:cNvPr id="9" name="Title 1"/>
          <p:cNvSpPr txBox="1">
            <a:spLocks/>
          </p:cNvSpPr>
          <p:nvPr/>
        </p:nvSpPr>
        <p:spPr>
          <a:xfrm>
            <a:off x="3656632" y="764177"/>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NextGen Architecture</a:t>
            </a:r>
          </a:p>
        </p:txBody>
      </p:sp>
      <p:sp>
        <p:nvSpPr>
          <p:cNvPr id="7" name="TextBox 6">
            <a:extLst>
              <a:ext uri="{FF2B5EF4-FFF2-40B4-BE49-F238E27FC236}">
                <a16:creationId xmlns:a16="http://schemas.microsoft.com/office/drawing/2014/main" id="{5CE5CBA9-1158-474C-8AEE-B85368CAEC8D}"/>
              </a:ext>
            </a:extLst>
          </p:cNvPr>
          <p:cNvSpPr txBox="1"/>
          <p:nvPr/>
        </p:nvSpPr>
        <p:spPr>
          <a:xfrm>
            <a:off x="3656633" y="1520971"/>
            <a:ext cx="5769942" cy="4154984"/>
          </a:xfrm>
          <a:prstGeom prst="rect">
            <a:avLst/>
          </a:prstGeom>
          <a:noFill/>
        </p:spPr>
        <p:txBody>
          <a:bodyPr wrap="square" rtlCol="0">
            <a:spAutoFit/>
          </a:bodyPr>
          <a:lstStyle/>
          <a:p>
            <a:endParaRPr lang="en-GB" sz="1200" dirty="0"/>
          </a:p>
          <a:p>
            <a:pPr marL="285750" indent="-285750">
              <a:buFont typeface="Wingdings" panose="05000000000000000000" pitchFamily="2" charset="2"/>
              <a:buChar char="Ø"/>
            </a:pPr>
            <a:r>
              <a:rPr lang="en-GB" sz="1200" dirty="0"/>
              <a:t>Our World will run on our own propriety game engine called OASIS 2.0 (Open Advanced Sensory Immersion System).</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World will run on a secure, distributed and de-centralized architecture where user’s data will be stored on their machine and not a central server enabling the user to own their data, meaning it cannot be sold or exploited as others do. It will do this by running on a new </a:t>
            </a:r>
            <a:r>
              <a:rPr lang="en-GB" sz="1200" dirty="0" err="1"/>
              <a:t>nextgen</a:t>
            </a:r>
            <a:r>
              <a:rPr lang="en-GB" sz="1200" dirty="0"/>
              <a:t> Internet known as </a:t>
            </a:r>
            <a:r>
              <a:rPr lang="en-GB" sz="1200" dirty="0" err="1"/>
              <a:t>Holochain</a:t>
            </a:r>
            <a:r>
              <a:rPr lang="en-GB" sz="1200" dirty="0"/>
              <a:t>.</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World will run on its own private secure network called ONET (OASIS Network) on top of </a:t>
            </a:r>
            <a:r>
              <a:rPr lang="en-GB" sz="1200" dirty="0" err="1"/>
              <a:t>HoloChain</a:t>
            </a:r>
            <a:r>
              <a:rPr lang="en-GB" sz="1200" dirty="0"/>
              <a:t> offering yet more security and performance benefits. It will not suffer from any bottlenecks as is the case with the current centralised server architecture in current games causing lag, which is very frustrating to gamers and can mean life or death in games.</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World/OASIS &amp; ONET can even distribute the computing power across the gamers machines so if some machines are struggling, they can borrow processing power from fellow gamers with more powerful rigs (if they give permission of course!). Sounding like the OASIS from Ready Player One (book version) yet? ;-)</a:t>
            </a:r>
          </a:p>
          <a:p>
            <a:endParaRPr lang="en-GB" sz="1200" dirty="0"/>
          </a:p>
        </p:txBody>
      </p:sp>
      <p:pic>
        <p:nvPicPr>
          <p:cNvPr id="8" name="Picture 7">
            <a:extLst>
              <a:ext uri="{FF2B5EF4-FFF2-40B4-BE49-F238E27FC236}">
                <a16:creationId xmlns:a16="http://schemas.microsoft.com/office/drawing/2014/main" id="{B7C0BD8E-F96A-4863-8431-6F8DB4F2DC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807574"/>
            <a:ext cx="2595953" cy="1621426"/>
          </a:xfrm>
          <a:prstGeom prst="rect">
            <a:avLst/>
          </a:prstGeom>
        </p:spPr>
      </p:pic>
    </p:spTree>
    <p:extLst>
      <p:ext uri="{BB962C8B-B14F-4D97-AF65-F5344CB8AC3E}">
        <p14:creationId xmlns:p14="http://schemas.microsoft.com/office/powerpoint/2010/main" val="638947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807574"/>
            <a:ext cx="2595953" cy="1621426"/>
          </a:xfrm>
          <a:prstGeom prst="rect">
            <a:avLst/>
          </a:prstGeom>
        </p:spPr>
      </p:pic>
      <p:sp>
        <p:nvSpPr>
          <p:cNvPr id="7" name="TextBox 6">
            <a:extLst>
              <a:ext uri="{FF2B5EF4-FFF2-40B4-BE49-F238E27FC236}">
                <a16:creationId xmlns:a16="http://schemas.microsoft.com/office/drawing/2014/main" id="{5CE5CBA9-1158-474C-8AEE-B85368CAEC8D}"/>
              </a:ext>
            </a:extLst>
          </p:cNvPr>
          <p:cNvSpPr txBox="1"/>
          <p:nvPr/>
        </p:nvSpPr>
        <p:spPr>
          <a:xfrm>
            <a:off x="3665607" y="1626804"/>
            <a:ext cx="6220515" cy="4154984"/>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It will also run on IPFS, the Ethereum blockchain, </a:t>
            </a:r>
            <a:r>
              <a:rPr lang="en-GB" sz="1200" dirty="0" err="1"/>
              <a:t>DAOStack</a:t>
            </a:r>
            <a:r>
              <a:rPr lang="en-GB" sz="1200" dirty="0"/>
              <a:t> ARC, H4OME &amp; many more…</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It will act as the bridge between all the upcoming </a:t>
            </a:r>
            <a:r>
              <a:rPr lang="en-GB" sz="1200" dirty="0" err="1"/>
              <a:t>nextgen</a:t>
            </a:r>
            <a:r>
              <a:rPr lang="en-GB" sz="1200" dirty="0"/>
              <a:t> technology as well as supporting legacy systems until they are also migrated to the new </a:t>
            </a:r>
            <a:r>
              <a:rPr lang="en-GB" sz="1200" dirty="0" err="1"/>
              <a:t>nextgen</a:t>
            </a:r>
            <a:r>
              <a:rPr lang="en-GB" sz="1200" dirty="0"/>
              <a:t> internet.</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​All of these apps that plug into the OASIS API (Our World) will be known as </a:t>
            </a:r>
            <a:r>
              <a:rPr lang="en-GB" sz="1200" dirty="0" err="1"/>
              <a:t>OApps</a:t>
            </a:r>
            <a:r>
              <a:rPr lang="en-GB" sz="1200" dirty="0"/>
              <a:t> (OASIS Apps). As well as these </a:t>
            </a:r>
            <a:r>
              <a:rPr lang="en-GB" sz="1200" dirty="0" err="1"/>
              <a:t>OApps</a:t>
            </a:r>
            <a:r>
              <a:rPr lang="en-GB" sz="1200" dirty="0"/>
              <a:t> be able to share their data/UI with any other </a:t>
            </a:r>
            <a:r>
              <a:rPr lang="en-GB" sz="1200" dirty="0" err="1"/>
              <a:t>OApp</a:t>
            </a:r>
            <a:r>
              <a:rPr lang="en-GB" sz="1200" dirty="0"/>
              <a:t>, they can also take advantage of the OASIS Asset Store where users can buy various add-ons for your app/game.</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By supporting everything Our World/OASIS will help act as a bridge between the old and the new world.</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​NextGen Software &amp; Our World themselves will also be a DAO (Distributed Anonymous Organisation) registered with </a:t>
            </a:r>
            <a:r>
              <a:rPr lang="en-GB" sz="1200" dirty="0" err="1"/>
              <a:t>DAOStack</a:t>
            </a:r>
            <a:r>
              <a:rPr lang="en-GB" sz="1200" dirty="0"/>
              <a:t> meaning we can self-govern and cut out the expensive middlemen such as banks, lawyers, accountants, managers, contracts etc. This technology will allow us to realise our long-held dreams of running a flat decentralised organisation where every voice is heard, respected and is counted as an equal. This also prevents fraud, mistakes and corruption from occurring as is all too common now days.</a:t>
            </a:r>
          </a:p>
          <a:p>
            <a:endParaRPr lang="en-GB" sz="1200" dirty="0"/>
          </a:p>
        </p:txBody>
      </p:sp>
      <p:sp>
        <p:nvSpPr>
          <p:cNvPr id="12" name="Title 1">
            <a:extLst>
              <a:ext uri="{FF2B5EF4-FFF2-40B4-BE49-F238E27FC236}">
                <a16:creationId xmlns:a16="http://schemas.microsoft.com/office/drawing/2014/main" id="{E718DB11-99B4-4535-AA31-FDF1D81EC22A}"/>
              </a:ext>
            </a:extLst>
          </p:cNvPr>
          <p:cNvSpPr txBox="1">
            <a:spLocks/>
          </p:cNvSpPr>
          <p:nvPr/>
        </p:nvSpPr>
        <p:spPr>
          <a:xfrm>
            <a:off x="3665607" y="764177"/>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NextGen Architecture</a:t>
            </a:r>
          </a:p>
        </p:txBody>
      </p:sp>
    </p:spTree>
    <p:extLst>
      <p:ext uri="{BB962C8B-B14F-4D97-AF65-F5344CB8AC3E}">
        <p14:creationId xmlns:p14="http://schemas.microsoft.com/office/powerpoint/2010/main" val="550426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World</a:t>
            </a:r>
          </a:p>
        </p:txBody>
      </p:sp>
      <p:sp>
        <p:nvSpPr>
          <p:cNvPr id="4" name="Title 1"/>
          <p:cNvSpPr txBox="1">
            <a:spLocks/>
          </p:cNvSpPr>
          <p:nvPr/>
        </p:nvSpPr>
        <p:spPr>
          <a:xfrm>
            <a:off x="3024294" y="735876"/>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The Game That Will Change The World</a:t>
            </a:r>
          </a:p>
        </p:txBody>
      </p:sp>
      <p:pic>
        <p:nvPicPr>
          <p:cNvPr id="5" name="PromotionalVideo1-HOME-ShorterHD.mp4">
            <a:hlinkClick r:id="" action="ppaction://media"/>
          </p:cNvPr>
          <p:cNvPicPr>
            <a:picLocks noGrp="1" noRot="1" noChangeAspect="1"/>
          </p:cNvPicPr>
          <p:nvPr>
            <p:ph idx="1"/>
            <a:videoFile r:link="rId1"/>
          </p:nvPr>
        </p:nvPicPr>
        <p:blipFill>
          <a:blip r:embed="rId4" cstate="print"/>
          <a:stretch>
            <a:fillRect/>
          </a:stretch>
        </p:blipFill>
        <p:spPr>
          <a:xfrm>
            <a:off x="-4167188" y="-1041400"/>
            <a:ext cx="18288001" cy="10287000"/>
          </a:xfrm>
          <a:prstGeom prst="rect">
            <a:avLst/>
          </a:prstGeom>
        </p:spPr>
      </p:pic>
      <p:pic>
        <p:nvPicPr>
          <p:cNvPr id="6" name="Online Media 5" title="Our World Smartphone Version Preview">
            <a:hlinkClick r:id="" action="ppaction://media"/>
            <a:extLst>
              <a:ext uri="{FF2B5EF4-FFF2-40B4-BE49-F238E27FC236}">
                <a16:creationId xmlns:a16="http://schemas.microsoft.com/office/drawing/2014/main" id="{9F6FA6AB-C525-4363-BB5E-0CAEBE7EBA55}"/>
              </a:ext>
            </a:extLst>
          </p:cNvPr>
          <p:cNvPicPr>
            <a:picLocks noRot="1" noChangeAspect="1"/>
          </p:cNvPicPr>
          <p:nvPr>
            <a:videoFile r:link="rId2"/>
          </p:nvPr>
        </p:nvPicPr>
        <p:blipFill>
          <a:blip r:embed="rId5"/>
          <a:stretch>
            <a:fillRect/>
          </a:stretch>
        </p:blipFill>
        <p:spPr>
          <a:xfrm>
            <a:off x="0" y="-157843"/>
            <a:ext cx="12192000" cy="6858000"/>
          </a:xfrm>
          <a:prstGeom prst="rect">
            <a:avLst/>
          </a:prstGeom>
        </p:spPr>
      </p:pic>
    </p:spTree>
    <p:extLst>
      <p:ext uri="{BB962C8B-B14F-4D97-AF65-F5344CB8AC3E}">
        <p14:creationId xmlns:p14="http://schemas.microsoft.com/office/powerpoint/2010/main" val="5699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9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1" fill="remove" display="0">
                  <p:stCondLst>
                    <p:cond delay="indefinite"/>
                  </p:stCondLst>
                  <p:endCondLst>
                    <p:cond evt="onNext" delay="0">
                      <p:tgtEl>
                        <p:sldTgt/>
                      </p:tgtEl>
                    </p:cond>
                    <p:cond evt="onPrev" delay="0">
                      <p:tgtEl>
                        <p:sldTgt/>
                      </p:tgtEl>
                    </p:cond>
                  </p:end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613470"/>
            <a:ext cx="2882536" cy="1601408"/>
          </a:xfrm>
          <a:prstGeom prst="rect">
            <a:avLst/>
          </a:prstGeom>
        </p:spPr>
      </p:pic>
      <p:sp>
        <p:nvSpPr>
          <p:cNvPr id="7" name="TextBox 6">
            <a:extLst>
              <a:ext uri="{FF2B5EF4-FFF2-40B4-BE49-F238E27FC236}">
                <a16:creationId xmlns:a16="http://schemas.microsoft.com/office/drawing/2014/main" id="{5CE5CBA9-1158-474C-8AEE-B85368CAEC8D}"/>
              </a:ext>
            </a:extLst>
          </p:cNvPr>
          <p:cNvSpPr txBox="1"/>
          <p:nvPr/>
        </p:nvSpPr>
        <p:spPr>
          <a:xfrm>
            <a:off x="3996912" y="1613470"/>
            <a:ext cx="5120584" cy="4708981"/>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The games source code is Open Source meaning the community can help design and develop Our World, empowering them that they are really contributing to something that will help make the world a better place.</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GitHub Repo is already gaining traction and has 10 people who have stared it along with 246 commits in 3 branches. </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It includes more technical details of the vision &amp; project as well as technical documentation of what has been built so far.</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Check it out here: </a:t>
            </a:r>
            <a:r>
              <a:rPr lang="en-GB" sz="1200" b="1" dirty="0">
                <a:solidFill>
                  <a:srgbClr val="0070C0"/>
                </a:solidFill>
                <a:hlinkClick r:id="rId3">
                  <a:extLst>
                    <a:ext uri="{A12FA001-AC4F-418D-AE19-62706E023703}">
                      <ahyp:hlinkClr xmlns:ahyp="http://schemas.microsoft.com/office/drawing/2018/hyperlinkcolor" val="tx"/>
                    </a:ext>
                  </a:extLst>
                </a:hlinkClick>
              </a:rPr>
              <a:t>https://github.com/NextGenSoftwareUK/Our-World-OASIS-API-HoloNET-HoloUnity-And-.NET-HDK</a:t>
            </a:r>
            <a:endParaRPr lang="en-GB" sz="1200" b="1" dirty="0">
              <a:solidFill>
                <a:srgbClr val="0070C0"/>
              </a:solidFill>
            </a:endParaRP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This is a project for the community by the community. We are always open to ideas and constructive feedback.  We believe in people power, this is a vital project for the world and it is powered by the people. We want to empower people and communities to come together and feel like they have contributed something towards making the world a better place, together we can create a better world…</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Please send ideas and feedback to </a:t>
            </a:r>
            <a:r>
              <a:rPr lang="en-GB" sz="1200" dirty="0">
                <a:hlinkClick r:id="rId4"/>
              </a:rPr>
              <a:t>ourworld@nextgensoftware.co.uk</a:t>
            </a:r>
            <a:r>
              <a:rPr lang="en-GB" sz="1200" dirty="0"/>
              <a:t>, if you wish to help contribute to the code we would also </a:t>
            </a:r>
            <a:r>
              <a:rPr lang="en-GB" sz="1200" b="1" dirty="0"/>
              <a:t>LOVE</a:t>
            </a:r>
            <a:r>
              <a:rPr lang="en-GB" sz="1200" dirty="0"/>
              <a:t> to hear from you! </a:t>
            </a:r>
            <a:r>
              <a:rPr lang="en-GB" sz="1200" dirty="0">
                <a:sym typeface="Wingdings" panose="05000000000000000000" pitchFamily="2" charset="2"/>
              </a:rPr>
              <a:t></a:t>
            </a:r>
            <a:endParaRPr lang="en-GB" sz="1200" dirty="0"/>
          </a:p>
        </p:txBody>
      </p:sp>
      <p:sp>
        <p:nvSpPr>
          <p:cNvPr id="12" name="Title 1">
            <a:extLst>
              <a:ext uri="{FF2B5EF4-FFF2-40B4-BE49-F238E27FC236}">
                <a16:creationId xmlns:a16="http://schemas.microsoft.com/office/drawing/2014/main" id="{E718DB11-99B4-4535-AA31-FDF1D81EC22A}"/>
              </a:ext>
            </a:extLst>
          </p:cNvPr>
          <p:cNvSpPr txBox="1">
            <a:spLocks/>
          </p:cNvSpPr>
          <p:nvPr/>
        </p:nvSpPr>
        <p:spPr>
          <a:xfrm>
            <a:off x="3996910" y="764177"/>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Open Source &amp; Open Community Project</a:t>
            </a:r>
          </a:p>
        </p:txBody>
      </p:sp>
    </p:spTree>
    <p:extLst>
      <p:ext uri="{BB962C8B-B14F-4D97-AF65-F5344CB8AC3E}">
        <p14:creationId xmlns:p14="http://schemas.microsoft.com/office/powerpoint/2010/main" val="3779940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normAutofit fontScale="90000"/>
          </a:bodyPr>
          <a:lstStyle/>
          <a:p>
            <a:r>
              <a:rPr lang="en-GB" dirty="0"/>
              <a:t>The OASIS API</a:t>
            </a:r>
            <a:endParaRPr lang="en-GB" sz="2400" dirty="0"/>
          </a:p>
        </p:txBody>
      </p:sp>
      <p:sp>
        <p:nvSpPr>
          <p:cNvPr id="6" name="TextBox 5"/>
          <p:cNvSpPr txBox="1"/>
          <p:nvPr/>
        </p:nvSpPr>
        <p:spPr>
          <a:xfrm>
            <a:off x="3851609" y="1714642"/>
            <a:ext cx="6074268" cy="4339650"/>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Architecture that powers Our World.</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believe that the OASIS API &amp; Karama System should be baked into the core of the new internet (Web 3.0) that we are co-creating and will allow Everything to talk to Everything else and will act as the worlds universal API/protocol. At the </a:t>
            </a:r>
            <a:r>
              <a:rPr lang="en-GB" sz="1200" dirty="0" err="1"/>
              <a:t>center</a:t>
            </a:r>
            <a:r>
              <a:rPr lang="en-GB" sz="1200" dirty="0"/>
              <a:t> of this is the central profile/avatar where the user's data will be stored. Part of this data will include the karma they have earnt in Our World as well as the karma they have earnt in any of the inter-connected satellite apps/games that use the OASIS API.</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Abstraction layer over the entire internet, a network of networks.</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Connects all current &amp; future protocols, API’s, networks &amp; platforms including all Blockchains, </a:t>
            </a:r>
            <a:r>
              <a:rPr lang="en-GB" sz="1200" dirty="0" err="1"/>
              <a:t>Holochain</a:t>
            </a:r>
            <a:r>
              <a:rPr lang="en-GB" sz="1200" dirty="0"/>
              <a:t>, </a:t>
            </a:r>
            <a:r>
              <a:rPr lang="en-GB" sz="1200" dirty="0" err="1"/>
              <a:t>ActivityPub</a:t>
            </a:r>
            <a:r>
              <a:rPr lang="en-GB" sz="1200" dirty="0"/>
              <a:t>, SOLID, IPFS, Gab, Mastodon, Diaspora, </a:t>
            </a:r>
            <a:r>
              <a:rPr lang="en-GB" sz="1200" dirty="0" err="1"/>
              <a:t>WebFinger</a:t>
            </a:r>
            <a:r>
              <a:rPr lang="en-GB" sz="1200" dirty="0"/>
              <a:t>, CEPTR Pluggable Protocol, Ethereum, </a:t>
            </a:r>
            <a:r>
              <a:rPr lang="en-GB" sz="1200" dirty="0" err="1"/>
              <a:t>Fediverse</a:t>
            </a:r>
            <a:r>
              <a:rPr lang="en-GB" sz="1200" dirty="0"/>
              <a:t>, XMPP,  Legacy and so much more!</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Removes silos &amp; walled gardens.</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Rather than trying to compete, it includes &amp; integrates EVERYTHING.</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It is Unity Consciousness expressed within the technical sphere.</a:t>
            </a:r>
          </a:p>
          <a:p>
            <a:endParaRPr lang="en-GB" sz="1200" dirty="0"/>
          </a:p>
        </p:txBody>
      </p:sp>
      <p:sp>
        <p:nvSpPr>
          <p:cNvPr id="9" name="Title 1"/>
          <p:cNvSpPr txBox="1">
            <a:spLocks/>
          </p:cNvSpPr>
          <p:nvPr/>
        </p:nvSpPr>
        <p:spPr>
          <a:xfrm>
            <a:off x="3851609" y="742063"/>
            <a:ext cx="4878736" cy="557348"/>
          </a:xfrm>
          <a:prstGeom prst="rect">
            <a:avLst/>
          </a:prstGeom>
        </p:spPr>
        <p:txBody>
          <a:bodyPr vert="horz" lIns="91440" tIns="45720" rIns="91440" bIns="45720" rtlCol="0" anchor="t">
            <a:normAutofit fontScale="92500" lnSpcReduction="20000"/>
          </a:bodyPr>
          <a:lstStyle/>
          <a:p>
            <a:pPr lvl="0">
              <a:spcBef>
                <a:spcPct val="0"/>
              </a:spcBef>
              <a:defRPr/>
            </a:pPr>
            <a:r>
              <a:rPr lang="en-GB" sz="2000" dirty="0">
                <a:solidFill>
                  <a:schemeClr val="accent1"/>
                </a:solidFill>
              </a:rPr>
              <a:t>The World’s Universal API - Connecting Everything To Everything…</a:t>
            </a:r>
          </a:p>
        </p:txBody>
      </p:sp>
      <p:pic>
        <p:nvPicPr>
          <p:cNvPr id="5" name="Picture 4">
            <a:extLst>
              <a:ext uri="{FF2B5EF4-FFF2-40B4-BE49-F238E27FC236}">
                <a16:creationId xmlns:a16="http://schemas.microsoft.com/office/drawing/2014/main" id="{41D3E210-2798-4A01-86C6-31DA1BE26F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827592"/>
            <a:ext cx="2846947" cy="1601408"/>
          </a:xfrm>
          <a:prstGeom prst="rect">
            <a:avLst/>
          </a:prstGeom>
        </p:spPr>
      </p:pic>
    </p:spTree>
    <p:extLst>
      <p:ext uri="{BB962C8B-B14F-4D97-AF65-F5344CB8AC3E}">
        <p14:creationId xmlns:p14="http://schemas.microsoft.com/office/powerpoint/2010/main" val="3744124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normAutofit fontScale="90000"/>
          </a:bodyPr>
          <a:lstStyle/>
          <a:p>
            <a:r>
              <a:rPr lang="en-GB" dirty="0"/>
              <a:t>The OASIS API</a:t>
            </a:r>
            <a:endParaRPr lang="en-GB" sz="2400" dirty="0"/>
          </a:p>
        </p:txBody>
      </p:sp>
      <p:sp>
        <p:nvSpPr>
          <p:cNvPr id="6" name="TextBox 5"/>
          <p:cNvSpPr txBox="1"/>
          <p:nvPr/>
        </p:nvSpPr>
        <p:spPr>
          <a:xfrm>
            <a:off x="3851609" y="1490053"/>
            <a:ext cx="5716461" cy="3785652"/>
          </a:xfrm>
          <a:prstGeom prst="rect">
            <a:avLst/>
          </a:prstGeom>
          <a:noFill/>
        </p:spPr>
        <p:txBody>
          <a:bodyPr wrap="square" rtlCol="0">
            <a:spAutoFit/>
          </a:bodyPr>
          <a:lstStyle/>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Shares the central profile/avatar/karma system within Our World with the satellite apps/games/websites that plug into it forming the Our World ecosystem. People can earn karma by doing good deeds within the apps/games/websites such as volunteering or donating to charities, helping people or nature or by progressing in self help apps/games/websites such as mindfulness &amp; meditation apps/websites/games.</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The player levels up the more karma they collect unlocking special abilities &amp; super powers such as flight, teleportation, telekinesis &amp; so much more!</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sp>
        <p:nvSpPr>
          <p:cNvPr id="9" name="Title 1"/>
          <p:cNvSpPr txBox="1">
            <a:spLocks/>
          </p:cNvSpPr>
          <p:nvPr/>
        </p:nvSpPr>
        <p:spPr>
          <a:xfrm>
            <a:off x="3851609" y="742063"/>
            <a:ext cx="4878736" cy="557348"/>
          </a:xfrm>
          <a:prstGeom prst="rect">
            <a:avLst/>
          </a:prstGeom>
        </p:spPr>
        <p:txBody>
          <a:bodyPr vert="horz" lIns="91440" tIns="45720" rIns="91440" bIns="45720" rtlCol="0" anchor="t">
            <a:normAutofit fontScale="925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The World’s Universal API - Connecting </a:t>
            </a:r>
            <a:r>
              <a:rPr lang="en-GB" sz="2000" dirty="0">
                <a:solidFill>
                  <a:schemeClr val="accent1"/>
                </a:solidFill>
                <a:latin typeface="+mj-lt"/>
                <a:ea typeface="+mj-ea"/>
                <a:cs typeface="+mj-cs"/>
              </a:rPr>
              <a:t>E</a:t>
            </a:r>
            <a:r>
              <a:rPr kumimoji="0" lang="en-GB" sz="2000" b="0" i="0" u="none" strike="noStrike" kern="1200" cap="none" spc="0" normalizeH="0" baseline="0" noProof="0" dirty="0" err="1">
                <a:ln>
                  <a:noFill/>
                </a:ln>
                <a:solidFill>
                  <a:schemeClr val="accent1"/>
                </a:solidFill>
                <a:effectLst/>
                <a:uLnTx/>
                <a:uFillTx/>
                <a:latin typeface="+mj-lt"/>
                <a:ea typeface="+mj-ea"/>
                <a:cs typeface="+mj-cs"/>
              </a:rPr>
              <a:t>verything</a:t>
            </a:r>
            <a:r>
              <a:rPr kumimoji="0" lang="en-GB" sz="2000" b="0" i="0" u="none" strike="noStrike" kern="1200" cap="none" spc="0" normalizeH="0" baseline="0" noProof="0" dirty="0">
                <a:ln>
                  <a:noFill/>
                </a:ln>
                <a:solidFill>
                  <a:schemeClr val="accent1"/>
                </a:solidFill>
                <a:effectLst/>
                <a:uLnTx/>
                <a:uFillTx/>
                <a:latin typeface="+mj-lt"/>
                <a:ea typeface="+mj-ea"/>
                <a:cs typeface="+mj-cs"/>
              </a:rPr>
              <a:t> </a:t>
            </a:r>
            <a:r>
              <a:rPr lang="en-GB" sz="2000" dirty="0">
                <a:solidFill>
                  <a:schemeClr val="accent1"/>
                </a:solidFill>
                <a:latin typeface="+mj-lt"/>
                <a:ea typeface="+mj-ea"/>
                <a:cs typeface="+mj-cs"/>
              </a:rPr>
              <a:t>T</a:t>
            </a:r>
            <a:r>
              <a:rPr kumimoji="0" lang="en-GB" sz="2000" b="0" i="0" u="none" strike="noStrike" kern="1200" cap="none" spc="0" normalizeH="0" baseline="0" noProof="0" dirty="0">
                <a:ln>
                  <a:noFill/>
                </a:ln>
                <a:solidFill>
                  <a:schemeClr val="accent1"/>
                </a:solidFill>
                <a:effectLst/>
                <a:uLnTx/>
                <a:uFillTx/>
                <a:latin typeface="+mj-lt"/>
                <a:ea typeface="+mj-ea"/>
                <a:cs typeface="+mj-cs"/>
              </a:rPr>
              <a:t>o </a:t>
            </a:r>
            <a:r>
              <a:rPr lang="en-GB" sz="2000" dirty="0">
                <a:solidFill>
                  <a:schemeClr val="accent1"/>
                </a:solidFill>
                <a:latin typeface="+mj-lt"/>
                <a:ea typeface="+mj-ea"/>
                <a:cs typeface="+mj-cs"/>
              </a:rPr>
              <a:t>E</a:t>
            </a:r>
            <a:r>
              <a:rPr kumimoji="0" lang="en-GB" sz="2000" b="0" i="0" u="none" strike="noStrike" kern="1200" cap="none" spc="0" normalizeH="0" baseline="0" noProof="0" dirty="0" err="1">
                <a:ln>
                  <a:noFill/>
                </a:ln>
                <a:solidFill>
                  <a:schemeClr val="accent1"/>
                </a:solidFill>
                <a:effectLst/>
                <a:uLnTx/>
                <a:uFillTx/>
                <a:latin typeface="+mj-lt"/>
                <a:ea typeface="+mj-ea"/>
                <a:cs typeface="+mj-cs"/>
              </a:rPr>
              <a:t>verything</a:t>
            </a:r>
            <a:r>
              <a:rPr kumimoji="0" lang="en-GB" sz="2000" b="0" i="0" u="none" strike="noStrike" kern="1200" cap="none" spc="0" normalizeH="0" baseline="0" noProof="0" dirty="0">
                <a:ln>
                  <a:noFill/>
                </a:ln>
                <a:solidFill>
                  <a:schemeClr val="accent1"/>
                </a:solidFill>
                <a:effectLst/>
                <a:uLnTx/>
                <a:uFillTx/>
                <a:latin typeface="+mj-lt"/>
                <a:ea typeface="+mj-ea"/>
                <a:cs typeface="+mj-cs"/>
              </a:rPr>
              <a:t>…</a:t>
            </a:r>
          </a:p>
        </p:txBody>
      </p:sp>
      <p:pic>
        <p:nvPicPr>
          <p:cNvPr id="5" name="Picture 4">
            <a:extLst>
              <a:ext uri="{FF2B5EF4-FFF2-40B4-BE49-F238E27FC236}">
                <a16:creationId xmlns:a16="http://schemas.microsoft.com/office/drawing/2014/main" id="{35859B5E-9D99-4FA2-A6C9-E517533DA5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827592"/>
            <a:ext cx="2846947" cy="1601408"/>
          </a:xfrm>
          <a:prstGeom prst="rect">
            <a:avLst/>
          </a:prstGeom>
        </p:spPr>
      </p:pic>
    </p:spTree>
    <p:extLst>
      <p:ext uri="{BB962C8B-B14F-4D97-AF65-F5344CB8AC3E}">
        <p14:creationId xmlns:p14="http://schemas.microsoft.com/office/powerpoint/2010/main" val="2276726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19C87C7D-3A6C-4A87-A038-E7DC898E7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67" y="0"/>
            <a:ext cx="11590833" cy="6858000"/>
          </a:xfrm>
          <a:prstGeom prst="rect">
            <a:avLst/>
          </a:prstGeom>
        </p:spPr>
      </p:pic>
    </p:spTree>
    <p:extLst>
      <p:ext uri="{BB962C8B-B14F-4D97-AF65-F5344CB8AC3E}">
        <p14:creationId xmlns:p14="http://schemas.microsoft.com/office/powerpoint/2010/main" val="924466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Market</a:t>
            </a:r>
          </a:p>
        </p:txBody>
      </p:sp>
      <p:sp>
        <p:nvSpPr>
          <p:cNvPr id="3" name="Content Placeholder 2"/>
          <p:cNvSpPr>
            <a:spLocks noGrp="1"/>
          </p:cNvSpPr>
          <p:nvPr>
            <p:ph idx="1"/>
          </p:nvPr>
        </p:nvSpPr>
        <p:spPr>
          <a:xfrm>
            <a:off x="442203" y="1807892"/>
            <a:ext cx="4099203" cy="3880773"/>
          </a:xfrm>
        </p:spPr>
        <p:txBody>
          <a:bodyPr>
            <a:normAutofit fontScale="70000" lnSpcReduction="20000"/>
          </a:bodyPr>
          <a:lstStyle/>
          <a:p>
            <a:pPr>
              <a:lnSpc>
                <a:spcPct val="150000"/>
              </a:lnSpc>
              <a:buFont typeface="+mj-lt"/>
              <a:buAutoNum type="arabicParenR"/>
            </a:pPr>
            <a:r>
              <a:rPr lang="en-US" dirty="0"/>
              <a:t>Our target market is everyone who plays video games or uses apps on their phones or consoles. We also hope to even pull people in who currently do not.</a:t>
            </a:r>
          </a:p>
          <a:p>
            <a:pPr>
              <a:lnSpc>
                <a:spcPct val="150000"/>
              </a:lnSpc>
              <a:buFont typeface="+mj-lt"/>
              <a:buAutoNum type="arabicParenR"/>
            </a:pPr>
            <a:r>
              <a:rPr lang="en-US" dirty="0"/>
              <a:t>Over 2.52 billion people currently play games and 2.32 use apps rising to 2.87 billion by 2020.</a:t>
            </a:r>
          </a:p>
          <a:p>
            <a:pPr>
              <a:lnSpc>
                <a:spcPct val="150000"/>
              </a:lnSpc>
              <a:buFont typeface="+mj-lt"/>
              <a:buAutoNum type="arabicParenR"/>
            </a:pPr>
            <a:r>
              <a:rPr lang="en-GB" dirty="0"/>
              <a:t>The software development market in the UK alone is worth £22bn with an annual growth of 4.7% between 2012 and 2017.</a:t>
            </a:r>
          </a:p>
          <a:p>
            <a:pPr>
              <a:lnSpc>
                <a:spcPct val="150000"/>
              </a:lnSpc>
              <a:buFont typeface="+mj-lt"/>
              <a:buAutoNum type="arabicParenR"/>
            </a:pPr>
            <a:r>
              <a:rPr lang="en-GB" dirty="0"/>
              <a:t>According to the latest research the VR/AR Market is set for VERY explosive growth with estimates of $674bn by 2025.</a:t>
            </a: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580959" y="2465755"/>
            <a:ext cx="4850423" cy="3804415"/>
          </a:xfrm>
          <a:prstGeom prst="rect">
            <a:avLst/>
          </a:prstGeom>
        </p:spPr>
      </p:pic>
      <p:pic>
        <p:nvPicPr>
          <p:cNvPr id="6" name="Picture 5" descr="Vrar-market.jpg"/>
          <p:cNvPicPr/>
          <p:nvPr/>
        </p:nvPicPr>
        <p:blipFill>
          <a:blip r:embed="rId3" cstate="print"/>
          <a:stretch>
            <a:fillRect/>
          </a:stretch>
        </p:blipFill>
        <p:spPr>
          <a:xfrm>
            <a:off x="4699771" y="439917"/>
            <a:ext cx="4600983" cy="1872209"/>
          </a:xfrm>
          <a:prstGeom prst="rect">
            <a:avLst/>
          </a:prstGeom>
        </p:spPr>
      </p:pic>
    </p:spTree>
    <p:extLst>
      <p:ext uri="{BB962C8B-B14F-4D97-AF65-F5344CB8AC3E}">
        <p14:creationId xmlns:p14="http://schemas.microsoft.com/office/powerpoint/2010/main" val="3396249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3C7E26-3E1A-4690-A0FB-286159CA37F1}"/>
              </a:ext>
            </a:extLst>
          </p:cNvPr>
          <p:cNvSpPr>
            <a:spLocks noGrp="1"/>
          </p:cNvSpPr>
          <p:nvPr>
            <p:ph type="title"/>
          </p:nvPr>
        </p:nvSpPr>
        <p:spPr/>
        <p:txBody>
          <a:bodyPr/>
          <a:lstStyle/>
          <a:p>
            <a:endParaRPr lang="en-GB"/>
          </a:p>
        </p:txBody>
      </p:sp>
      <p:pic>
        <p:nvPicPr>
          <p:cNvPr id="3" name="Picture 2" descr="A hand holding a cell phone&#10;&#10;Description automatically generated">
            <a:extLst>
              <a:ext uri="{FF2B5EF4-FFF2-40B4-BE49-F238E27FC236}">
                <a16:creationId xmlns:a16="http://schemas.microsoft.com/office/drawing/2014/main" id="{E4E78097-7E6E-4FD7-9CEC-123DCBD92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4529"/>
            <a:ext cx="12192000" cy="8128001"/>
          </a:xfrm>
          <a:prstGeom prst="rect">
            <a:avLst/>
          </a:prstGeom>
        </p:spPr>
      </p:pic>
    </p:spTree>
    <p:extLst>
      <p:ext uri="{BB962C8B-B14F-4D97-AF65-F5344CB8AC3E}">
        <p14:creationId xmlns:p14="http://schemas.microsoft.com/office/powerpoint/2010/main" val="3669937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6063"/>
          </a:xfrm>
        </p:spPr>
        <p:txBody>
          <a:bodyPr/>
          <a:lstStyle/>
          <a:p>
            <a:r>
              <a:rPr lang="en-US" dirty="0"/>
              <a:t>Business Model</a:t>
            </a:r>
          </a:p>
        </p:txBody>
      </p:sp>
      <p:sp>
        <p:nvSpPr>
          <p:cNvPr id="4" name="TextBox 3"/>
          <p:cNvSpPr txBox="1"/>
          <p:nvPr/>
        </p:nvSpPr>
        <p:spPr>
          <a:xfrm>
            <a:off x="677334" y="3041936"/>
            <a:ext cx="2454445" cy="3600986"/>
          </a:xfrm>
          <a:prstGeom prst="rect">
            <a:avLst/>
          </a:prstGeom>
          <a:noFill/>
        </p:spPr>
        <p:txBody>
          <a:bodyPr wrap="square" rtlCol="0">
            <a:spAutoFit/>
          </a:bodyPr>
          <a:lstStyle/>
          <a:p>
            <a:r>
              <a:rPr lang="en-US" b="1" dirty="0">
                <a:solidFill>
                  <a:schemeClr val="tx1">
                    <a:lumMod val="75000"/>
                    <a:lumOff val="25000"/>
                  </a:schemeClr>
                </a:solidFill>
              </a:rPr>
              <a:t>Virtual Space Hire</a:t>
            </a:r>
          </a:p>
          <a:p>
            <a:endParaRPr lang="en-US" dirty="0">
              <a:solidFill>
                <a:schemeClr val="tx1">
                  <a:lumMod val="75000"/>
                  <a:lumOff val="25000"/>
                </a:schemeClr>
              </a:solidFill>
            </a:endParaRPr>
          </a:p>
          <a:p>
            <a:r>
              <a:rPr lang="en-US" sz="1600" dirty="0">
                <a:solidFill>
                  <a:schemeClr val="tx1">
                    <a:lumMod val="75000"/>
                    <a:lumOff val="25000"/>
                  </a:schemeClr>
                </a:solidFill>
              </a:rPr>
              <a:t>Businesses can rent virtual space, which they can then build virtual shops or anything else they wish. Consumers can then make purchases in these virtual shops, these goods can then be shipped to them in real life. So they act like virtual 3D websites.</a:t>
            </a:r>
          </a:p>
        </p:txBody>
      </p:sp>
      <p:sp>
        <p:nvSpPr>
          <p:cNvPr id="5" name="TextBox 4"/>
          <p:cNvSpPr txBox="1"/>
          <p:nvPr/>
        </p:nvSpPr>
        <p:spPr>
          <a:xfrm>
            <a:off x="3500745" y="3041936"/>
            <a:ext cx="2454445" cy="3354765"/>
          </a:xfrm>
          <a:prstGeom prst="rect">
            <a:avLst/>
          </a:prstGeom>
          <a:noFill/>
        </p:spPr>
        <p:txBody>
          <a:bodyPr wrap="square" rtlCol="0">
            <a:spAutoFit/>
          </a:bodyPr>
          <a:lstStyle/>
          <a:p>
            <a:r>
              <a:rPr lang="en-US" b="1" dirty="0">
                <a:solidFill>
                  <a:schemeClr val="tx1">
                    <a:lumMod val="75000"/>
                    <a:lumOff val="25000"/>
                  </a:schemeClr>
                </a:solidFill>
              </a:rPr>
              <a:t>Sponsorship</a:t>
            </a:r>
          </a:p>
          <a:p>
            <a:endParaRPr lang="en-US" dirty="0">
              <a:solidFill>
                <a:schemeClr val="tx1">
                  <a:lumMod val="75000"/>
                  <a:lumOff val="25000"/>
                </a:schemeClr>
              </a:solidFill>
            </a:endParaRPr>
          </a:p>
          <a:p>
            <a:r>
              <a:rPr lang="en-US" sz="1600" dirty="0">
                <a:solidFill>
                  <a:schemeClr val="tx1">
                    <a:lumMod val="75000"/>
                    <a:lumOff val="25000"/>
                  </a:schemeClr>
                </a:solidFill>
              </a:rPr>
              <a:t>Businesses can also sponsor various items in the game such as Samsung Body Armor or Holland &amp; </a:t>
            </a:r>
            <a:r>
              <a:rPr lang="en-US" sz="1600" dirty="0" err="1">
                <a:solidFill>
                  <a:schemeClr val="tx1">
                    <a:lumMod val="75000"/>
                    <a:lumOff val="25000"/>
                  </a:schemeClr>
                </a:solidFill>
              </a:rPr>
              <a:t>Barret</a:t>
            </a:r>
            <a:r>
              <a:rPr lang="en-US" sz="1600" dirty="0">
                <a:solidFill>
                  <a:schemeClr val="tx1">
                    <a:lumMod val="75000"/>
                    <a:lumOff val="25000"/>
                  </a:schemeClr>
                </a:solidFill>
              </a:rPr>
              <a:t> Mega Healing Potion.</a:t>
            </a:r>
          </a:p>
          <a:p>
            <a:endParaRPr lang="en-US" sz="1600" dirty="0">
              <a:solidFill>
                <a:schemeClr val="tx1">
                  <a:lumMod val="75000"/>
                  <a:lumOff val="25000"/>
                </a:schemeClr>
              </a:solidFill>
            </a:endParaRPr>
          </a:p>
          <a:p>
            <a:r>
              <a:rPr lang="en-US" sz="1600" dirty="0">
                <a:solidFill>
                  <a:schemeClr val="tx1">
                    <a:lumMod val="75000"/>
                    <a:lumOff val="25000"/>
                  </a:schemeClr>
                </a:solidFill>
              </a:rPr>
              <a:t>They may also possibly advertise on virtual billboards and side of buildings, etc.</a:t>
            </a:r>
          </a:p>
        </p:txBody>
      </p:sp>
      <p:sp>
        <p:nvSpPr>
          <p:cNvPr id="6" name="TextBox 5"/>
          <p:cNvSpPr txBox="1"/>
          <p:nvPr/>
        </p:nvSpPr>
        <p:spPr>
          <a:xfrm>
            <a:off x="6324156" y="3041936"/>
            <a:ext cx="2454445" cy="3600986"/>
          </a:xfrm>
          <a:prstGeom prst="rect">
            <a:avLst/>
          </a:prstGeom>
          <a:noFill/>
        </p:spPr>
        <p:txBody>
          <a:bodyPr wrap="square" rtlCol="0">
            <a:spAutoFit/>
          </a:bodyPr>
          <a:lstStyle/>
          <a:p>
            <a:r>
              <a:rPr lang="en-US" b="1" dirty="0">
                <a:solidFill>
                  <a:schemeClr val="tx1">
                    <a:lumMod val="75000"/>
                    <a:lumOff val="25000"/>
                  </a:schemeClr>
                </a:solidFill>
              </a:rPr>
              <a:t>In-Game Purchases</a:t>
            </a:r>
          </a:p>
          <a:p>
            <a:endParaRPr lang="en-US" dirty="0">
              <a:solidFill>
                <a:schemeClr val="tx1">
                  <a:lumMod val="75000"/>
                  <a:lumOff val="25000"/>
                </a:schemeClr>
              </a:solidFill>
            </a:endParaRPr>
          </a:p>
          <a:p>
            <a:r>
              <a:rPr lang="en-US" sz="1600" dirty="0">
                <a:solidFill>
                  <a:schemeClr val="tx1">
                    <a:lumMod val="75000"/>
                    <a:lumOff val="25000"/>
                  </a:schemeClr>
                </a:solidFill>
              </a:rPr>
              <a:t>Users can find various items in the game but they can also purchase additional items from virtual merchants for a small fee in real money similar to how many other games now work but we will not use loot boxes since we do not wish to encourage gambling as others do.</a:t>
            </a:r>
          </a:p>
        </p:txBody>
      </p:sp>
      <p:pic>
        <p:nvPicPr>
          <p:cNvPr id="12" name="Picture 11" descr="InAppPurchases.png"/>
          <p:cNvPicPr>
            <a:picLocks noChangeAspect="1"/>
          </p:cNvPicPr>
          <p:nvPr/>
        </p:nvPicPr>
        <p:blipFill>
          <a:blip r:embed="rId2" cstate="print"/>
          <a:stretch>
            <a:fillRect/>
          </a:stretch>
        </p:blipFill>
        <p:spPr>
          <a:xfrm>
            <a:off x="6696483" y="1612854"/>
            <a:ext cx="1415551" cy="1415551"/>
          </a:xfrm>
          <a:prstGeom prst="rect">
            <a:avLst/>
          </a:prstGeom>
        </p:spPr>
      </p:pic>
      <p:pic>
        <p:nvPicPr>
          <p:cNvPr id="13" name="Picture 12" descr="3dcube.png"/>
          <p:cNvPicPr>
            <a:picLocks noChangeAspect="1"/>
          </p:cNvPicPr>
          <p:nvPr/>
        </p:nvPicPr>
        <p:blipFill>
          <a:blip r:embed="rId3" cstate="print"/>
          <a:stretch>
            <a:fillRect/>
          </a:stretch>
        </p:blipFill>
        <p:spPr>
          <a:xfrm>
            <a:off x="1066392" y="1678167"/>
            <a:ext cx="1284923" cy="1284923"/>
          </a:xfrm>
          <a:prstGeom prst="rect">
            <a:avLst/>
          </a:prstGeom>
        </p:spPr>
      </p:pic>
      <p:pic>
        <p:nvPicPr>
          <p:cNvPr id="14" name="Picture 13" descr="shakinghands1.jpg"/>
          <p:cNvPicPr>
            <a:picLocks noChangeAspect="1"/>
          </p:cNvPicPr>
          <p:nvPr/>
        </p:nvPicPr>
        <p:blipFill>
          <a:blip r:embed="rId4" cstate="print"/>
          <a:stretch>
            <a:fillRect/>
          </a:stretch>
        </p:blipFill>
        <p:spPr>
          <a:xfrm>
            <a:off x="3532686" y="1453515"/>
            <a:ext cx="1522639" cy="1522639"/>
          </a:xfrm>
          <a:prstGeom prst="rect">
            <a:avLst/>
          </a:prstGeom>
        </p:spPr>
      </p:pic>
    </p:spTree>
    <p:extLst>
      <p:ext uri="{BB962C8B-B14F-4D97-AF65-F5344CB8AC3E}">
        <p14:creationId xmlns:p14="http://schemas.microsoft.com/office/powerpoint/2010/main" val="3410839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the Problem?</a:t>
            </a:r>
          </a:p>
        </p:txBody>
      </p:sp>
      <p:sp>
        <p:nvSpPr>
          <p:cNvPr id="6" name="TextBox 5"/>
          <p:cNvSpPr txBox="1"/>
          <p:nvPr/>
        </p:nvSpPr>
        <p:spPr>
          <a:xfrm>
            <a:off x="2325188" y="1489164"/>
            <a:ext cx="7441664" cy="3600986"/>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Take a good look at the world we live in today, wars, poverty, famine,  financial crisis, global warming, environmental disasters, race tensions, inequality, broken homes, crime, murders, stress, cancer, mental illness all at an all time high. The list goes on and on. Yes the world is in a crisis and we need to start taking responsibility for our beautiful planet before it is too late.</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People learn at a young age how to act and behave and this shapes the future generations and the world they will create. Due to the majority of games these days involving violence, sex, drugs &amp; crime, this is conditioning the youth of today to the sort of world they will create tomorrow. With the advent of Virtual Reality now making these violent games even more immersive and realistic where the boundaries between games and reality is shrinking by the day, it is imperative we take some social and moral responsibility and start using technology to help create a better world by improving people’s life’s as well as respecting the environment and the planet that sustains us.</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People especially the youth are glued to their devices more and more and are having less and less real life face to face interactions. They also do not get out and play in parks and get some much needed fresh air!</a:t>
            </a:r>
          </a:p>
          <a:p>
            <a:endParaRPr lang="en-GB" sz="1200" dirty="0"/>
          </a:p>
          <a:p>
            <a:endParaRPr lang="en-GB" sz="1200" dirty="0"/>
          </a:p>
          <a:p>
            <a:endParaRPr lang="en-GB" sz="1200" dirty="0"/>
          </a:p>
        </p:txBody>
      </p:sp>
      <p:pic>
        <p:nvPicPr>
          <p:cNvPr id="8" name="Picture 7" descr="crisis2.jpg"/>
          <p:cNvPicPr>
            <a:picLocks noChangeAspect="1"/>
          </p:cNvPicPr>
          <p:nvPr/>
        </p:nvPicPr>
        <p:blipFill>
          <a:blip r:embed="rId2" cstate="print"/>
          <a:stretch>
            <a:fillRect/>
          </a:stretch>
        </p:blipFill>
        <p:spPr>
          <a:xfrm>
            <a:off x="338546" y="1599385"/>
            <a:ext cx="1875850" cy="973999"/>
          </a:xfrm>
          <a:prstGeom prst="rect">
            <a:avLst/>
          </a:prstGeom>
        </p:spPr>
      </p:pic>
      <p:pic>
        <p:nvPicPr>
          <p:cNvPr id="9" name="Picture 8" descr="download.jpg"/>
          <p:cNvPicPr>
            <a:picLocks noChangeAspect="1"/>
          </p:cNvPicPr>
          <p:nvPr/>
        </p:nvPicPr>
        <p:blipFill>
          <a:blip r:embed="rId3" cstate="print"/>
          <a:stretch>
            <a:fillRect/>
          </a:stretch>
        </p:blipFill>
        <p:spPr>
          <a:xfrm>
            <a:off x="360317" y="3316333"/>
            <a:ext cx="1873432" cy="1204349"/>
          </a:xfrm>
          <a:prstGeom prst="rect">
            <a:avLst/>
          </a:prstGeom>
        </p:spPr>
      </p:pic>
    </p:spTree>
    <p:extLst>
      <p:ext uri="{BB962C8B-B14F-4D97-AF65-F5344CB8AC3E}">
        <p14:creationId xmlns:p14="http://schemas.microsoft.com/office/powerpoint/2010/main" val="3749835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World</a:t>
            </a:r>
          </a:p>
        </p:txBody>
      </p:sp>
      <p:sp>
        <p:nvSpPr>
          <p:cNvPr id="4" name="Title 1"/>
          <p:cNvSpPr txBox="1">
            <a:spLocks/>
          </p:cNvSpPr>
          <p:nvPr/>
        </p:nvSpPr>
        <p:spPr>
          <a:xfrm>
            <a:off x="3024294" y="735876"/>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The Game That Will Change The World</a:t>
            </a:r>
          </a:p>
        </p:txBody>
      </p:sp>
      <p:pic>
        <p:nvPicPr>
          <p:cNvPr id="5" name="PromotionalVideo1-HOME-ShorterHD.mp4">
            <a:hlinkClick r:id="" action="ppaction://media"/>
          </p:cNvPr>
          <p:cNvPicPr>
            <a:picLocks noGrp="1" noRot="1" noChangeAspect="1"/>
          </p:cNvPicPr>
          <p:nvPr>
            <p:ph idx="1"/>
            <a:videoFile r:link="rId1"/>
          </p:nvPr>
        </p:nvPicPr>
        <p:blipFill>
          <a:blip r:embed="rId4" cstate="print"/>
          <a:stretch>
            <a:fillRect/>
          </a:stretch>
        </p:blipFill>
        <p:spPr>
          <a:xfrm>
            <a:off x="-4167188" y="-1041400"/>
            <a:ext cx="18288001" cy="10287000"/>
          </a:xfrm>
          <a:prstGeom prst="rect">
            <a:avLst/>
          </a:prstGeom>
        </p:spPr>
      </p:pic>
      <p:pic>
        <p:nvPicPr>
          <p:cNvPr id="3" name="Online Media 2" title="Our World - Smartphone Version Prototype In AR Mode">
            <a:hlinkClick r:id="" action="ppaction://media"/>
            <a:extLst>
              <a:ext uri="{FF2B5EF4-FFF2-40B4-BE49-F238E27FC236}">
                <a16:creationId xmlns:a16="http://schemas.microsoft.com/office/drawing/2014/main" id="{8646FA42-2F51-4517-917C-01F9390B88F9}"/>
              </a:ext>
            </a:extLst>
          </p:cNvPr>
          <p:cNvPicPr>
            <a:picLocks noRot="1" noChangeAspect="1"/>
          </p:cNvPicPr>
          <p:nvPr>
            <a:videoFile r:link="rId2"/>
          </p:nvPr>
        </p:nvPicPr>
        <p:blipFill>
          <a:blip r:embed="rId5"/>
          <a:stretch>
            <a:fillRect/>
          </a:stretch>
        </p:blipFill>
        <p:spPr>
          <a:xfrm>
            <a:off x="1351502" y="-253578"/>
            <a:ext cx="9488995" cy="7111578"/>
          </a:xfrm>
          <a:prstGeom prst="rect">
            <a:avLst/>
          </a:prstGeom>
        </p:spPr>
      </p:pic>
    </p:spTree>
    <p:extLst>
      <p:ext uri="{BB962C8B-B14F-4D97-AF65-F5344CB8AC3E}">
        <p14:creationId xmlns:p14="http://schemas.microsoft.com/office/powerpoint/2010/main" val="112864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9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1" fill="remove" display="0">
                  <p:stCondLst>
                    <p:cond delay="indefinite"/>
                  </p:stCondLst>
                  <p:endCondLst>
                    <p:cond evt="onNext" delay="0">
                      <p:tgtEl>
                        <p:sldTgt/>
                      </p:tgtEl>
                    </p:cond>
                    <p:cond evt="onPrev" delay="0">
                      <p:tgtEl>
                        <p:sldTgt/>
                      </p:tgtEl>
                    </p:cond>
                  </p:end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5905"/>
          </a:xfrm>
        </p:spPr>
        <p:txBody>
          <a:bodyPr/>
          <a:lstStyle/>
          <a:p>
            <a:r>
              <a:rPr lang="en-US" dirty="0"/>
              <a:t>Roadmap &amp; Traction</a:t>
            </a:r>
          </a:p>
        </p:txBody>
      </p:sp>
      <p:sp>
        <p:nvSpPr>
          <p:cNvPr id="4" name="TextBox 3"/>
          <p:cNvSpPr txBox="1"/>
          <p:nvPr/>
        </p:nvSpPr>
        <p:spPr>
          <a:xfrm>
            <a:off x="2743200" y="1708484"/>
            <a:ext cx="6304547" cy="400110"/>
          </a:xfrm>
          <a:prstGeom prst="rect">
            <a:avLst/>
          </a:prstGeom>
          <a:noFill/>
        </p:spPr>
        <p:txBody>
          <a:bodyPr wrap="square" rtlCol="0">
            <a:spAutoFit/>
          </a:bodyPr>
          <a:lstStyle/>
          <a:p>
            <a:r>
              <a:rPr lang="en-US" sz="2000" dirty="0" err="1">
                <a:solidFill>
                  <a:schemeClr val="tx1">
                    <a:lumMod val="75000"/>
                    <a:lumOff val="25000"/>
                  </a:schemeClr>
                </a:solidFill>
              </a:rPr>
              <a:t>NextGen</a:t>
            </a:r>
            <a:r>
              <a:rPr lang="en-US" sz="2000" dirty="0">
                <a:solidFill>
                  <a:schemeClr val="tx1">
                    <a:lumMod val="75000"/>
                    <a:lumOff val="25000"/>
                  </a:schemeClr>
                </a:solidFill>
              </a:rPr>
              <a:t> Software Ltd Created.</a:t>
            </a:r>
          </a:p>
        </p:txBody>
      </p:sp>
      <p:sp>
        <p:nvSpPr>
          <p:cNvPr id="5" name="TextBox 4"/>
          <p:cNvSpPr txBox="1"/>
          <p:nvPr/>
        </p:nvSpPr>
        <p:spPr>
          <a:xfrm>
            <a:off x="1056434" y="1708484"/>
            <a:ext cx="748303" cy="400110"/>
          </a:xfrm>
          <a:prstGeom prst="rect">
            <a:avLst/>
          </a:prstGeom>
          <a:noFill/>
        </p:spPr>
        <p:txBody>
          <a:bodyPr wrap="square" rtlCol="0">
            <a:spAutoFit/>
          </a:bodyPr>
          <a:lstStyle/>
          <a:p>
            <a:r>
              <a:rPr lang="en-US" sz="2000" dirty="0">
                <a:solidFill>
                  <a:schemeClr val="tx1">
                    <a:lumMod val="75000"/>
                    <a:lumOff val="25000"/>
                  </a:schemeClr>
                </a:solidFill>
              </a:rPr>
              <a:t>2010</a:t>
            </a:r>
          </a:p>
        </p:txBody>
      </p:sp>
      <p:sp>
        <p:nvSpPr>
          <p:cNvPr id="6" name="Oval 5"/>
          <p:cNvSpPr/>
          <p:nvPr/>
        </p:nvSpPr>
        <p:spPr>
          <a:xfrm>
            <a:off x="2135695" y="1770266"/>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Box 6"/>
          <p:cNvSpPr txBox="1"/>
          <p:nvPr/>
        </p:nvSpPr>
        <p:spPr>
          <a:xfrm>
            <a:off x="2743200" y="2343300"/>
            <a:ext cx="6304547" cy="400110"/>
          </a:xfrm>
          <a:prstGeom prst="rect">
            <a:avLst/>
          </a:prstGeom>
          <a:noFill/>
        </p:spPr>
        <p:txBody>
          <a:bodyPr wrap="square" rtlCol="0">
            <a:spAutoFit/>
          </a:bodyPr>
          <a:lstStyle/>
          <a:p>
            <a:r>
              <a:rPr lang="en-US" sz="2000" dirty="0">
                <a:solidFill>
                  <a:schemeClr val="tx1">
                    <a:lumMod val="75000"/>
                    <a:lumOff val="25000"/>
                  </a:schemeClr>
                </a:solidFill>
              </a:rPr>
              <a:t>Planning, Research &amp; Design Initiated.</a:t>
            </a:r>
          </a:p>
        </p:txBody>
      </p:sp>
      <p:sp>
        <p:nvSpPr>
          <p:cNvPr id="8" name="TextBox 7"/>
          <p:cNvSpPr txBox="1"/>
          <p:nvPr/>
        </p:nvSpPr>
        <p:spPr>
          <a:xfrm>
            <a:off x="1056434" y="2343300"/>
            <a:ext cx="748303" cy="400110"/>
          </a:xfrm>
          <a:prstGeom prst="rect">
            <a:avLst/>
          </a:prstGeom>
          <a:noFill/>
        </p:spPr>
        <p:txBody>
          <a:bodyPr wrap="square" rtlCol="0">
            <a:spAutoFit/>
          </a:bodyPr>
          <a:lstStyle/>
          <a:p>
            <a:r>
              <a:rPr lang="en-US" sz="2000" dirty="0">
                <a:solidFill>
                  <a:schemeClr val="tx1">
                    <a:lumMod val="75000"/>
                    <a:lumOff val="25000"/>
                  </a:schemeClr>
                </a:solidFill>
              </a:rPr>
              <a:t>2011</a:t>
            </a:r>
          </a:p>
        </p:txBody>
      </p:sp>
      <p:sp>
        <p:nvSpPr>
          <p:cNvPr id="9" name="Oval 8"/>
          <p:cNvSpPr/>
          <p:nvPr/>
        </p:nvSpPr>
        <p:spPr>
          <a:xfrm>
            <a:off x="2135695" y="2405082"/>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Rectangle 17"/>
          <p:cNvSpPr/>
          <p:nvPr/>
        </p:nvSpPr>
        <p:spPr>
          <a:xfrm>
            <a:off x="2251109" y="1908539"/>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54141" y="5751555"/>
            <a:ext cx="45719" cy="6733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p:cNvSpPr txBox="1"/>
          <p:nvPr/>
        </p:nvSpPr>
        <p:spPr>
          <a:xfrm>
            <a:off x="2738843" y="2971221"/>
            <a:ext cx="7202048" cy="400110"/>
          </a:xfrm>
          <a:prstGeom prst="rect">
            <a:avLst/>
          </a:prstGeom>
          <a:noFill/>
        </p:spPr>
        <p:txBody>
          <a:bodyPr wrap="square" rtlCol="0">
            <a:spAutoFit/>
          </a:bodyPr>
          <a:lstStyle/>
          <a:p>
            <a:r>
              <a:rPr lang="en-US" sz="2000" dirty="0">
                <a:solidFill>
                  <a:schemeClr val="tx1">
                    <a:lumMod val="75000"/>
                    <a:lumOff val="25000"/>
                  </a:schemeClr>
                </a:solidFill>
              </a:rPr>
              <a:t>Tech R&amp;D Initiated. First XNA Prototype created of 3D World.</a:t>
            </a:r>
          </a:p>
        </p:txBody>
      </p:sp>
      <p:sp>
        <p:nvSpPr>
          <p:cNvPr id="25" name="TextBox 24"/>
          <p:cNvSpPr txBox="1"/>
          <p:nvPr/>
        </p:nvSpPr>
        <p:spPr>
          <a:xfrm>
            <a:off x="1052077" y="2971221"/>
            <a:ext cx="748303" cy="400110"/>
          </a:xfrm>
          <a:prstGeom prst="rect">
            <a:avLst/>
          </a:prstGeom>
          <a:noFill/>
        </p:spPr>
        <p:txBody>
          <a:bodyPr wrap="square" rtlCol="0">
            <a:spAutoFit/>
          </a:bodyPr>
          <a:lstStyle/>
          <a:p>
            <a:r>
              <a:rPr lang="en-US" sz="2000" dirty="0">
                <a:solidFill>
                  <a:schemeClr val="tx1">
                    <a:lumMod val="75000"/>
                    <a:lumOff val="25000"/>
                  </a:schemeClr>
                </a:solidFill>
              </a:rPr>
              <a:t>2012</a:t>
            </a:r>
          </a:p>
        </p:txBody>
      </p:sp>
      <p:sp>
        <p:nvSpPr>
          <p:cNvPr id="26" name="Oval 25"/>
          <p:cNvSpPr/>
          <p:nvPr/>
        </p:nvSpPr>
        <p:spPr>
          <a:xfrm>
            <a:off x="2131338" y="3033003"/>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TextBox 26"/>
          <p:cNvSpPr txBox="1"/>
          <p:nvPr/>
        </p:nvSpPr>
        <p:spPr>
          <a:xfrm>
            <a:off x="2738843" y="3606037"/>
            <a:ext cx="7136677" cy="400110"/>
          </a:xfrm>
          <a:prstGeom prst="rect">
            <a:avLst/>
          </a:prstGeom>
          <a:noFill/>
        </p:spPr>
        <p:txBody>
          <a:bodyPr wrap="square" rtlCol="0">
            <a:spAutoFit/>
          </a:bodyPr>
          <a:lstStyle/>
          <a:p>
            <a:r>
              <a:rPr lang="en-US" sz="2000" dirty="0">
                <a:solidFill>
                  <a:schemeClr val="tx1">
                    <a:lumMod val="75000"/>
                    <a:lumOff val="25000"/>
                  </a:schemeClr>
                </a:solidFill>
              </a:rPr>
              <a:t>Business Plan V1 Completed &amp; Yoga4Autism Ltd Created.</a:t>
            </a:r>
          </a:p>
        </p:txBody>
      </p:sp>
      <p:sp>
        <p:nvSpPr>
          <p:cNvPr id="28" name="TextBox 27"/>
          <p:cNvSpPr txBox="1"/>
          <p:nvPr/>
        </p:nvSpPr>
        <p:spPr>
          <a:xfrm>
            <a:off x="1052077" y="3606037"/>
            <a:ext cx="748303" cy="400110"/>
          </a:xfrm>
          <a:prstGeom prst="rect">
            <a:avLst/>
          </a:prstGeom>
          <a:noFill/>
        </p:spPr>
        <p:txBody>
          <a:bodyPr wrap="square" rtlCol="0">
            <a:spAutoFit/>
          </a:bodyPr>
          <a:lstStyle/>
          <a:p>
            <a:r>
              <a:rPr lang="en-US" sz="2000" dirty="0">
                <a:solidFill>
                  <a:schemeClr val="tx1">
                    <a:lumMod val="75000"/>
                    <a:lumOff val="25000"/>
                  </a:schemeClr>
                </a:solidFill>
              </a:rPr>
              <a:t>2013</a:t>
            </a:r>
          </a:p>
        </p:txBody>
      </p:sp>
      <p:sp>
        <p:nvSpPr>
          <p:cNvPr id="29" name="Oval 28"/>
          <p:cNvSpPr/>
          <p:nvPr/>
        </p:nvSpPr>
        <p:spPr>
          <a:xfrm>
            <a:off x="2131338" y="3667819"/>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 name="TextBox 29"/>
          <p:cNvSpPr txBox="1"/>
          <p:nvPr/>
        </p:nvSpPr>
        <p:spPr>
          <a:xfrm>
            <a:off x="2738843" y="4240853"/>
            <a:ext cx="7267306" cy="400110"/>
          </a:xfrm>
          <a:prstGeom prst="rect">
            <a:avLst/>
          </a:prstGeom>
          <a:noFill/>
        </p:spPr>
        <p:txBody>
          <a:bodyPr wrap="square" rtlCol="0">
            <a:spAutoFit/>
          </a:bodyPr>
          <a:lstStyle/>
          <a:p>
            <a:r>
              <a:rPr lang="en-US" sz="2000" dirty="0">
                <a:solidFill>
                  <a:schemeClr val="tx1">
                    <a:lumMod val="75000"/>
                    <a:lumOff val="25000"/>
                  </a:schemeClr>
                </a:solidFill>
              </a:rPr>
              <a:t>Business Plan V2 Completed &amp; Early Prototypes Developed.</a:t>
            </a:r>
          </a:p>
        </p:txBody>
      </p:sp>
      <p:sp>
        <p:nvSpPr>
          <p:cNvPr id="31" name="TextBox 30"/>
          <p:cNvSpPr txBox="1"/>
          <p:nvPr/>
        </p:nvSpPr>
        <p:spPr>
          <a:xfrm>
            <a:off x="1052077" y="4240853"/>
            <a:ext cx="748303" cy="400110"/>
          </a:xfrm>
          <a:prstGeom prst="rect">
            <a:avLst/>
          </a:prstGeom>
          <a:noFill/>
        </p:spPr>
        <p:txBody>
          <a:bodyPr wrap="square" rtlCol="0">
            <a:spAutoFit/>
          </a:bodyPr>
          <a:lstStyle/>
          <a:p>
            <a:r>
              <a:rPr lang="en-US" sz="2000" dirty="0">
                <a:solidFill>
                  <a:schemeClr val="tx1">
                    <a:lumMod val="75000"/>
                    <a:lumOff val="25000"/>
                  </a:schemeClr>
                </a:solidFill>
              </a:rPr>
              <a:t>2014</a:t>
            </a:r>
          </a:p>
        </p:txBody>
      </p:sp>
      <p:sp>
        <p:nvSpPr>
          <p:cNvPr id="32" name="Rectangle 31"/>
          <p:cNvSpPr/>
          <p:nvPr/>
        </p:nvSpPr>
        <p:spPr>
          <a:xfrm>
            <a:off x="2246752" y="3171276"/>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131338" y="4302635"/>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TextBox 33"/>
          <p:cNvSpPr txBox="1"/>
          <p:nvPr/>
        </p:nvSpPr>
        <p:spPr>
          <a:xfrm>
            <a:off x="2747550" y="4894918"/>
            <a:ext cx="7898679" cy="400110"/>
          </a:xfrm>
          <a:prstGeom prst="rect">
            <a:avLst/>
          </a:prstGeom>
          <a:noFill/>
        </p:spPr>
        <p:txBody>
          <a:bodyPr wrap="square" rtlCol="0">
            <a:spAutoFit/>
          </a:bodyPr>
          <a:lstStyle/>
          <a:p>
            <a:r>
              <a:rPr lang="en-US" sz="2000" dirty="0">
                <a:solidFill>
                  <a:schemeClr val="tx1">
                    <a:lumMod val="75000"/>
                    <a:lumOff val="25000"/>
                  </a:schemeClr>
                </a:solidFill>
              </a:rPr>
              <a:t>Continued To Build Team, Ideas, R&amp;D, Networking, etc.</a:t>
            </a:r>
          </a:p>
        </p:txBody>
      </p:sp>
      <p:sp>
        <p:nvSpPr>
          <p:cNvPr id="35" name="TextBox 34"/>
          <p:cNvSpPr txBox="1"/>
          <p:nvPr/>
        </p:nvSpPr>
        <p:spPr>
          <a:xfrm>
            <a:off x="1060784" y="4907981"/>
            <a:ext cx="748303" cy="400110"/>
          </a:xfrm>
          <a:prstGeom prst="rect">
            <a:avLst/>
          </a:prstGeom>
          <a:noFill/>
        </p:spPr>
        <p:txBody>
          <a:bodyPr wrap="square" rtlCol="0">
            <a:spAutoFit/>
          </a:bodyPr>
          <a:lstStyle/>
          <a:p>
            <a:r>
              <a:rPr lang="en-US" sz="2000" dirty="0">
                <a:solidFill>
                  <a:schemeClr val="tx1">
                    <a:lumMod val="75000"/>
                    <a:lumOff val="25000"/>
                  </a:schemeClr>
                </a:solidFill>
              </a:rPr>
              <a:t>2015</a:t>
            </a:r>
          </a:p>
        </p:txBody>
      </p:sp>
      <p:sp>
        <p:nvSpPr>
          <p:cNvPr id="36" name="Oval 35"/>
          <p:cNvSpPr/>
          <p:nvPr/>
        </p:nvSpPr>
        <p:spPr>
          <a:xfrm>
            <a:off x="2140045" y="4969763"/>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TextBox 36"/>
          <p:cNvSpPr txBox="1"/>
          <p:nvPr/>
        </p:nvSpPr>
        <p:spPr>
          <a:xfrm>
            <a:off x="2747550" y="5568923"/>
            <a:ext cx="7754987" cy="707886"/>
          </a:xfrm>
          <a:prstGeom prst="rect">
            <a:avLst/>
          </a:prstGeom>
          <a:noFill/>
        </p:spPr>
        <p:txBody>
          <a:bodyPr wrap="square" rtlCol="0">
            <a:spAutoFit/>
          </a:bodyPr>
          <a:lstStyle/>
          <a:p>
            <a:r>
              <a:rPr lang="en-US" sz="2000" dirty="0">
                <a:solidFill>
                  <a:schemeClr val="tx1">
                    <a:lumMod val="75000"/>
                    <a:lumOff val="25000"/>
                  </a:schemeClr>
                </a:solidFill>
              </a:rPr>
              <a:t>FB Page, Twitter Account, Website, Blog &amp; Forum Created.</a:t>
            </a:r>
          </a:p>
          <a:p>
            <a:r>
              <a:rPr lang="en-US" sz="2000" dirty="0">
                <a:solidFill>
                  <a:schemeClr val="tx1">
                    <a:lumMod val="75000"/>
                    <a:lumOff val="25000"/>
                  </a:schemeClr>
                </a:solidFill>
              </a:rPr>
              <a:t>.</a:t>
            </a:r>
          </a:p>
        </p:txBody>
      </p:sp>
      <p:sp>
        <p:nvSpPr>
          <p:cNvPr id="38" name="TextBox 37"/>
          <p:cNvSpPr txBox="1"/>
          <p:nvPr/>
        </p:nvSpPr>
        <p:spPr>
          <a:xfrm>
            <a:off x="1060784" y="5595049"/>
            <a:ext cx="748303" cy="400110"/>
          </a:xfrm>
          <a:prstGeom prst="rect">
            <a:avLst/>
          </a:prstGeom>
          <a:noFill/>
        </p:spPr>
        <p:txBody>
          <a:bodyPr wrap="square" rtlCol="0">
            <a:spAutoFit/>
          </a:bodyPr>
          <a:lstStyle/>
          <a:p>
            <a:r>
              <a:rPr lang="en-US" sz="2000" dirty="0">
                <a:solidFill>
                  <a:schemeClr val="tx1">
                    <a:lumMod val="75000"/>
                    <a:lumOff val="25000"/>
                  </a:schemeClr>
                </a:solidFill>
              </a:rPr>
              <a:t>2016</a:t>
            </a:r>
          </a:p>
        </p:txBody>
      </p:sp>
      <p:sp>
        <p:nvSpPr>
          <p:cNvPr id="39" name="Oval 38"/>
          <p:cNvSpPr/>
          <p:nvPr/>
        </p:nvSpPr>
        <p:spPr>
          <a:xfrm>
            <a:off x="2140045" y="5656831"/>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Rectangle 39"/>
          <p:cNvSpPr/>
          <p:nvPr/>
        </p:nvSpPr>
        <p:spPr>
          <a:xfrm>
            <a:off x="2255459" y="4407905"/>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251103" y="5069762"/>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135689" y="6266436"/>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TextBox 42"/>
          <p:cNvSpPr txBox="1"/>
          <p:nvPr/>
        </p:nvSpPr>
        <p:spPr>
          <a:xfrm>
            <a:off x="1056428" y="6178528"/>
            <a:ext cx="748303" cy="400110"/>
          </a:xfrm>
          <a:prstGeom prst="rect">
            <a:avLst/>
          </a:prstGeom>
          <a:noFill/>
        </p:spPr>
        <p:txBody>
          <a:bodyPr wrap="square" rtlCol="0">
            <a:spAutoFit/>
          </a:bodyPr>
          <a:lstStyle/>
          <a:p>
            <a:r>
              <a:rPr lang="en-US" sz="2000" dirty="0">
                <a:solidFill>
                  <a:schemeClr val="tx1">
                    <a:lumMod val="75000"/>
                    <a:lumOff val="25000"/>
                  </a:schemeClr>
                </a:solidFill>
              </a:rPr>
              <a:t>2017</a:t>
            </a:r>
          </a:p>
        </p:txBody>
      </p:sp>
      <p:sp>
        <p:nvSpPr>
          <p:cNvPr id="44" name="TextBox 43"/>
          <p:cNvSpPr txBox="1"/>
          <p:nvPr/>
        </p:nvSpPr>
        <p:spPr>
          <a:xfrm>
            <a:off x="2756257" y="6139339"/>
            <a:ext cx="6304547" cy="707886"/>
          </a:xfrm>
          <a:prstGeom prst="rect">
            <a:avLst/>
          </a:prstGeom>
          <a:noFill/>
        </p:spPr>
        <p:txBody>
          <a:bodyPr wrap="square" rtlCol="0">
            <a:spAutoFit/>
          </a:bodyPr>
          <a:lstStyle/>
          <a:p>
            <a:r>
              <a:rPr lang="en-US" sz="2000" dirty="0">
                <a:solidFill>
                  <a:schemeClr val="tx1">
                    <a:lumMod val="75000"/>
                    <a:lumOff val="25000"/>
                  </a:schemeClr>
                </a:solidFill>
              </a:rPr>
              <a:t>Prototype 1 &amp; smaller apps/games development initiated &amp; 5000 FB Likes Reached.</a:t>
            </a:r>
          </a:p>
        </p:txBody>
      </p:sp>
    </p:spTree>
    <p:extLst>
      <p:ext uri="{BB962C8B-B14F-4D97-AF65-F5344CB8AC3E}">
        <p14:creationId xmlns:p14="http://schemas.microsoft.com/office/powerpoint/2010/main" val="3927708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5905"/>
          </a:xfrm>
        </p:spPr>
        <p:txBody>
          <a:bodyPr/>
          <a:lstStyle/>
          <a:p>
            <a:r>
              <a:rPr lang="en-US" dirty="0"/>
              <a:t>Roadmap &amp; Traction</a:t>
            </a:r>
          </a:p>
        </p:txBody>
      </p:sp>
      <p:sp>
        <p:nvSpPr>
          <p:cNvPr id="4" name="TextBox 3"/>
          <p:cNvSpPr txBox="1"/>
          <p:nvPr/>
        </p:nvSpPr>
        <p:spPr>
          <a:xfrm>
            <a:off x="2743200" y="1509702"/>
            <a:ext cx="6871063"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3D World map implemented for Smartphone Prototype.</a:t>
            </a:r>
          </a:p>
        </p:txBody>
      </p:sp>
      <p:sp>
        <p:nvSpPr>
          <p:cNvPr id="5" name="TextBox 4"/>
          <p:cNvSpPr txBox="1"/>
          <p:nvPr/>
        </p:nvSpPr>
        <p:spPr>
          <a:xfrm>
            <a:off x="1056434" y="1509702"/>
            <a:ext cx="1164252" cy="400110"/>
          </a:xfrm>
          <a:prstGeom prst="rect">
            <a:avLst/>
          </a:prstGeom>
          <a:noFill/>
        </p:spPr>
        <p:txBody>
          <a:bodyPr wrap="square" rtlCol="0">
            <a:spAutoFit/>
          </a:bodyPr>
          <a:lstStyle/>
          <a:p>
            <a:r>
              <a:rPr lang="en-US" sz="2000" dirty="0">
                <a:solidFill>
                  <a:schemeClr val="accent6">
                    <a:lumMod val="50000"/>
                  </a:schemeClr>
                </a:solidFill>
              </a:rPr>
              <a:t>2018 Q1</a:t>
            </a:r>
          </a:p>
        </p:txBody>
      </p:sp>
      <p:sp>
        <p:nvSpPr>
          <p:cNvPr id="6" name="Oval 5"/>
          <p:cNvSpPr/>
          <p:nvPr/>
        </p:nvSpPr>
        <p:spPr>
          <a:xfrm>
            <a:off x="2135695" y="1571484"/>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Box 6"/>
          <p:cNvSpPr txBox="1"/>
          <p:nvPr/>
        </p:nvSpPr>
        <p:spPr>
          <a:xfrm>
            <a:off x="2743200" y="2144518"/>
            <a:ext cx="7014754"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Our World website evolves &amp; blogs hit 30.</a:t>
            </a:r>
          </a:p>
        </p:txBody>
      </p:sp>
      <p:sp>
        <p:nvSpPr>
          <p:cNvPr id="8" name="TextBox 7"/>
          <p:cNvSpPr txBox="1"/>
          <p:nvPr/>
        </p:nvSpPr>
        <p:spPr>
          <a:xfrm>
            <a:off x="1056433" y="2144518"/>
            <a:ext cx="1098937" cy="400110"/>
          </a:xfrm>
          <a:prstGeom prst="rect">
            <a:avLst/>
          </a:prstGeom>
          <a:noFill/>
        </p:spPr>
        <p:txBody>
          <a:bodyPr wrap="square" rtlCol="0">
            <a:spAutoFit/>
          </a:bodyPr>
          <a:lstStyle/>
          <a:p>
            <a:r>
              <a:rPr lang="en-US" sz="2000" dirty="0">
                <a:solidFill>
                  <a:schemeClr val="tx1">
                    <a:lumMod val="75000"/>
                    <a:lumOff val="25000"/>
                  </a:schemeClr>
                </a:solidFill>
              </a:rPr>
              <a:t>2018 Q3</a:t>
            </a:r>
          </a:p>
        </p:txBody>
      </p:sp>
      <p:sp>
        <p:nvSpPr>
          <p:cNvPr id="9" name="Oval 8"/>
          <p:cNvSpPr/>
          <p:nvPr/>
        </p:nvSpPr>
        <p:spPr>
          <a:xfrm>
            <a:off x="2135695" y="2206300"/>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Rectangle 17"/>
          <p:cNvSpPr/>
          <p:nvPr/>
        </p:nvSpPr>
        <p:spPr>
          <a:xfrm>
            <a:off x="2251109" y="1709757"/>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751906" y="2811628"/>
            <a:ext cx="6304547"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AR mode implemented for Smartphone Prototype.</a:t>
            </a:r>
          </a:p>
        </p:txBody>
      </p:sp>
      <p:sp>
        <p:nvSpPr>
          <p:cNvPr id="25" name="TextBox 24"/>
          <p:cNvSpPr txBox="1"/>
          <p:nvPr/>
        </p:nvSpPr>
        <p:spPr>
          <a:xfrm>
            <a:off x="1052077" y="2772439"/>
            <a:ext cx="1194734" cy="400110"/>
          </a:xfrm>
          <a:prstGeom prst="rect">
            <a:avLst/>
          </a:prstGeom>
          <a:noFill/>
        </p:spPr>
        <p:txBody>
          <a:bodyPr wrap="square" rtlCol="0">
            <a:spAutoFit/>
          </a:bodyPr>
          <a:lstStyle/>
          <a:p>
            <a:r>
              <a:rPr lang="en-US" sz="2000" dirty="0">
                <a:solidFill>
                  <a:schemeClr val="tx1">
                    <a:lumMod val="75000"/>
                    <a:lumOff val="25000"/>
                  </a:schemeClr>
                </a:solidFill>
              </a:rPr>
              <a:t>2019 Q1</a:t>
            </a:r>
          </a:p>
        </p:txBody>
      </p:sp>
      <p:sp>
        <p:nvSpPr>
          <p:cNvPr id="26" name="Oval 25"/>
          <p:cNvSpPr/>
          <p:nvPr/>
        </p:nvSpPr>
        <p:spPr>
          <a:xfrm>
            <a:off x="2131338" y="2834221"/>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TextBox 26"/>
          <p:cNvSpPr txBox="1"/>
          <p:nvPr/>
        </p:nvSpPr>
        <p:spPr>
          <a:xfrm>
            <a:off x="2738843" y="3407255"/>
            <a:ext cx="779663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err="1">
                <a:solidFill>
                  <a:schemeClr val="tx1">
                    <a:lumMod val="75000"/>
                    <a:lumOff val="25000"/>
                  </a:schemeClr>
                </a:solidFill>
              </a:rPr>
              <a:t>Holochain</a:t>
            </a:r>
            <a:r>
              <a:rPr lang="en-US" sz="1600" dirty="0">
                <a:solidFill>
                  <a:schemeClr val="tx1">
                    <a:lumMod val="75000"/>
                    <a:lumOff val="25000"/>
                  </a:schemeClr>
                </a:solidFill>
              </a:rPr>
              <a:t> (decentralized distributed network/internet that powers Our World) connected to Unity (World First!) within the Smartphone Prototype.</a:t>
            </a:r>
          </a:p>
          <a:p>
            <a:pPr marL="285750" indent="-285750">
              <a:buFont typeface="Arial" panose="020B0604020202020204" pitchFamily="34" charset="0"/>
              <a:buChar char="•"/>
            </a:pPr>
            <a:r>
              <a:rPr lang="en-US" sz="1600" dirty="0">
                <a:solidFill>
                  <a:schemeClr val="tx1">
                    <a:lumMod val="75000"/>
                    <a:lumOff val="25000"/>
                  </a:schemeClr>
                </a:solidFill>
              </a:rPr>
              <a:t>First version of user's avatar/profile implemented in Smartphone Prototype.</a:t>
            </a:r>
          </a:p>
        </p:txBody>
      </p:sp>
      <p:sp>
        <p:nvSpPr>
          <p:cNvPr id="28" name="TextBox 27"/>
          <p:cNvSpPr txBox="1"/>
          <p:nvPr/>
        </p:nvSpPr>
        <p:spPr>
          <a:xfrm>
            <a:off x="1052076" y="3407255"/>
            <a:ext cx="1168609" cy="400110"/>
          </a:xfrm>
          <a:prstGeom prst="rect">
            <a:avLst/>
          </a:prstGeom>
          <a:noFill/>
        </p:spPr>
        <p:txBody>
          <a:bodyPr wrap="square" rtlCol="0">
            <a:spAutoFit/>
          </a:bodyPr>
          <a:lstStyle/>
          <a:p>
            <a:r>
              <a:rPr lang="en-US" sz="2000" dirty="0">
                <a:solidFill>
                  <a:schemeClr val="tx1">
                    <a:lumMod val="75000"/>
                    <a:lumOff val="25000"/>
                  </a:schemeClr>
                </a:solidFill>
              </a:rPr>
              <a:t>2019 Q2</a:t>
            </a:r>
          </a:p>
        </p:txBody>
      </p:sp>
      <p:sp>
        <p:nvSpPr>
          <p:cNvPr id="29" name="Oval 28"/>
          <p:cNvSpPr/>
          <p:nvPr/>
        </p:nvSpPr>
        <p:spPr>
          <a:xfrm>
            <a:off x="2131338" y="3469037"/>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 name="TextBox 29"/>
          <p:cNvSpPr txBox="1"/>
          <p:nvPr/>
        </p:nvSpPr>
        <p:spPr>
          <a:xfrm>
            <a:off x="2751906" y="4446681"/>
            <a:ext cx="870422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75000"/>
                    <a:lumOff val="25000"/>
                  </a:schemeClr>
                </a:solidFill>
              </a:rPr>
              <a:t>Our World featured in Key Apps &amp; Partners section on new </a:t>
            </a:r>
            <a:r>
              <a:rPr lang="en-US" sz="1600" dirty="0" err="1">
                <a:solidFill>
                  <a:schemeClr val="tx1">
                    <a:lumMod val="75000"/>
                    <a:lumOff val="25000"/>
                  </a:schemeClr>
                </a:solidFill>
              </a:rPr>
              <a:t>Holochain</a:t>
            </a:r>
            <a:r>
              <a:rPr lang="en-US" sz="1600" dirty="0">
                <a:solidFill>
                  <a:schemeClr val="tx1">
                    <a:lumMod val="75000"/>
                    <a:lumOff val="25000"/>
                  </a:schemeClr>
                </a:solidFill>
              </a:rPr>
              <a:t> Forum.</a:t>
            </a:r>
          </a:p>
          <a:p>
            <a:pPr marL="285750" indent="-285750">
              <a:buFont typeface="Arial" panose="020B0604020202020204" pitchFamily="34" charset="0"/>
              <a:buChar char="•"/>
            </a:pPr>
            <a:r>
              <a:rPr lang="en-US" sz="1600" dirty="0" err="1">
                <a:solidFill>
                  <a:schemeClr val="tx1">
                    <a:lumMod val="75000"/>
                    <a:lumOff val="25000"/>
                  </a:schemeClr>
                </a:solidFill>
              </a:rPr>
              <a:t>HoloNET</a:t>
            </a:r>
            <a:r>
              <a:rPr lang="en-US" sz="1600" dirty="0">
                <a:solidFill>
                  <a:schemeClr val="tx1">
                    <a:lumMod val="75000"/>
                    <a:lumOff val="25000"/>
                  </a:schemeClr>
                </a:solidFill>
              </a:rPr>
              <a:t> (world’s first .NET client for </a:t>
            </a:r>
            <a:r>
              <a:rPr lang="en-US" sz="1600" dirty="0" err="1">
                <a:solidFill>
                  <a:schemeClr val="tx1">
                    <a:lumMod val="75000"/>
                    <a:lumOff val="25000"/>
                  </a:schemeClr>
                </a:solidFill>
              </a:rPr>
              <a:t>Holochain</a:t>
            </a:r>
            <a:r>
              <a:rPr lang="en-US" sz="1600" dirty="0">
                <a:solidFill>
                  <a:schemeClr val="tx1">
                    <a:lumMod val="75000"/>
                    <a:lumOff val="25000"/>
                  </a:schemeClr>
                </a:solidFill>
              </a:rPr>
              <a:t> that connects Our World to </a:t>
            </a:r>
            <a:r>
              <a:rPr lang="en-US" sz="1600" dirty="0" err="1">
                <a:solidFill>
                  <a:schemeClr val="tx1">
                    <a:lumMod val="75000"/>
                    <a:lumOff val="25000"/>
                  </a:schemeClr>
                </a:solidFill>
              </a:rPr>
              <a:t>Holochain</a:t>
            </a:r>
            <a:r>
              <a:rPr lang="en-US" sz="1600" dirty="0">
                <a:solidFill>
                  <a:schemeClr val="tx1">
                    <a:lumMod val="75000"/>
                    <a:lumOff val="25000"/>
                  </a:schemeClr>
                </a:solidFill>
              </a:rPr>
              <a:t>) featured in </a:t>
            </a:r>
            <a:r>
              <a:rPr lang="en-US" sz="1600" dirty="0" err="1">
                <a:solidFill>
                  <a:schemeClr val="tx1">
                    <a:lumMod val="75000"/>
                    <a:lumOff val="25000"/>
                  </a:schemeClr>
                </a:solidFill>
              </a:rPr>
              <a:t>Holochain’s</a:t>
            </a:r>
            <a:r>
              <a:rPr lang="en-US" sz="1600" dirty="0">
                <a:solidFill>
                  <a:schemeClr val="tx1">
                    <a:lumMod val="75000"/>
                    <a:lumOff val="25000"/>
                  </a:schemeClr>
                </a:solidFill>
              </a:rPr>
              <a:t> Dev Pulse 44 Newsletter (with over 50k subscribers).</a:t>
            </a:r>
          </a:p>
          <a:p>
            <a:pPr marL="285750" indent="-285750">
              <a:buFont typeface="Arial" panose="020B0604020202020204" pitchFamily="34" charset="0"/>
              <a:buChar char="•"/>
            </a:pPr>
            <a:r>
              <a:rPr lang="en-US" sz="1600" dirty="0">
                <a:solidFill>
                  <a:schemeClr val="tx1">
                    <a:lumMod val="75000"/>
                    <a:lumOff val="25000"/>
                  </a:schemeClr>
                </a:solidFill>
              </a:rPr>
              <a:t>Our World partners with Sacred </a:t>
            </a:r>
            <a:r>
              <a:rPr lang="en-US" sz="1600" dirty="0" err="1">
                <a:solidFill>
                  <a:schemeClr val="tx1">
                    <a:lumMod val="75000"/>
                    <a:lumOff val="25000"/>
                  </a:schemeClr>
                </a:solidFill>
              </a:rPr>
              <a:t>Capitial</a:t>
            </a:r>
            <a:r>
              <a:rPr lang="en-US" sz="1600" dirty="0">
                <a:solidFill>
                  <a:schemeClr val="tx1">
                    <a:lumMod val="75000"/>
                    <a:lumOff val="25000"/>
                  </a:schemeClr>
                </a:solidFill>
              </a:rPr>
              <a:t> where their Reputation Interchange will help power the Karma System within Our World &amp; the OASIS API.</a:t>
            </a:r>
          </a:p>
          <a:p>
            <a:pPr marL="285750" indent="-285750">
              <a:buFont typeface="Arial" panose="020B0604020202020204" pitchFamily="34" charset="0"/>
              <a:buChar char="•"/>
            </a:pPr>
            <a:r>
              <a:rPr lang="en-US" sz="1600" dirty="0">
                <a:solidFill>
                  <a:schemeClr val="tx1">
                    <a:lumMod val="75000"/>
                    <a:lumOff val="25000"/>
                  </a:schemeClr>
                </a:solidFill>
              </a:rPr>
              <a:t>OASIS API first release nears completion allowing satellite apps/games to plug into Our World sharing the central profile/avatar/karma system. The OASISAPI also connects all networks (including all Blockchains), platforms, API’s &amp; protocols together so acts like an abstraction layer over the whole internet, a network of networks.</a:t>
            </a:r>
          </a:p>
        </p:txBody>
      </p:sp>
      <p:sp>
        <p:nvSpPr>
          <p:cNvPr id="31" name="TextBox 30"/>
          <p:cNvSpPr txBox="1"/>
          <p:nvPr/>
        </p:nvSpPr>
        <p:spPr>
          <a:xfrm>
            <a:off x="1059625" y="4524277"/>
            <a:ext cx="1129420" cy="400110"/>
          </a:xfrm>
          <a:prstGeom prst="rect">
            <a:avLst/>
          </a:prstGeom>
          <a:noFill/>
        </p:spPr>
        <p:txBody>
          <a:bodyPr wrap="square" rtlCol="0">
            <a:spAutoFit/>
          </a:bodyPr>
          <a:lstStyle/>
          <a:p>
            <a:r>
              <a:rPr lang="en-US" sz="2000" dirty="0">
                <a:solidFill>
                  <a:schemeClr val="tx1">
                    <a:lumMod val="75000"/>
                    <a:lumOff val="25000"/>
                  </a:schemeClr>
                </a:solidFill>
              </a:rPr>
              <a:t>2019 Q3</a:t>
            </a:r>
          </a:p>
        </p:txBody>
      </p:sp>
      <p:sp>
        <p:nvSpPr>
          <p:cNvPr id="32" name="Rectangle 31"/>
          <p:cNvSpPr/>
          <p:nvPr/>
        </p:nvSpPr>
        <p:spPr>
          <a:xfrm>
            <a:off x="2246752" y="2972494"/>
            <a:ext cx="48746" cy="161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131338" y="4583934"/>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97599511-8E2E-458D-8B98-4627ECEB1BF8}"/>
              </a:ext>
            </a:extLst>
          </p:cNvPr>
          <p:cNvSpPr/>
          <p:nvPr/>
        </p:nvSpPr>
        <p:spPr>
          <a:xfrm>
            <a:off x="2264982" y="4850843"/>
            <a:ext cx="45719" cy="19041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6605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5905"/>
          </a:xfrm>
        </p:spPr>
        <p:txBody>
          <a:bodyPr/>
          <a:lstStyle/>
          <a:p>
            <a:r>
              <a:rPr lang="en-US" dirty="0"/>
              <a:t>Roadmap &amp; Traction</a:t>
            </a:r>
          </a:p>
        </p:txBody>
      </p:sp>
      <p:sp>
        <p:nvSpPr>
          <p:cNvPr id="4" name="TextBox 3"/>
          <p:cNvSpPr txBox="1"/>
          <p:nvPr/>
        </p:nvSpPr>
        <p:spPr>
          <a:xfrm>
            <a:off x="2716696" y="1506969"/>
            <a:ext cx="6871063"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Prototype </a:t>
            </a:r>
            <a:r>
              <a:rPr lang="en-US" sz="1600" dirty="0" err="1">
                <a:solidFill>
                  <a:schemeClr val="accent6">
                    <a:lumMod val="50000"/>
                  </a:schemeClr>
                </a:solidFill>
              </a:rPr>
              <a:t>Altha</a:t>
            </a:r>
            <a:r>
              <a:rPr lang="en-US" sz="1600" dirty="0">
                <a:solidFill>
                  <a:schemeClr val="accent6">
                    <a:lumMod val="50000"/>
                  </a:schemeClr>
                </a:solidFill>
              </a:rPr>
              <a:t> Released.</a:t>
            </a:r>
          </a:p>
        </p:txBody>
      </p:sp>
      <p:sp>
        <p:nvSpPr>
          <p:cNvPr id="5" name="TextBox 4"/>
          <p:cNvSpPr txBox="1"/>
          <p:nvPr/>
        </p:nvSpPr>
        <p:spPr>
          <a:xfrm>
            <a:off x="1029930" y="1506969"/>
            <a:ext cx="1164252" cy="400110"/>
          </a:xfrm>
          <a:prstGeom prst="rect">
            <a:avLst/>
          </a:prstGeom>
          <a:noFill/>
        </p:spPr>
        <p:txBody>
          <a:bodyPr wrap="square" rtlCol="0">
            <a:spAutoFit/>
          </a:bodyPr>
          <a:lstStyle/>
          <a:p>
            <a:r>
              <a:rPr lang="en-US" sz="2000" dirty="0">
                <a:solidFill>
                  <a:schemeClr val="accent6">
                    <a:lumMod val="50000"/>
                  </a:schemeClr>
                </a:solidFill>
              </a:rPr>
              <a:t>2020 Q1</a:t>
            </a:r>
          </a:p>
        </p:txBody>
      </p:sp>
      <p:sp>
        <p:nvSpPr>
          <p:cNvPr id="6" name="Oval 5"/>
          <p:cNvSpPr/>
          <p:nvPr/>
        </p:nvSpPr>
        <p:spPr>
          <a:xfrm>
            <a:off x="2109191" y="1568751"/>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Box 6"/>
          <p:cNvSpPr txBox="1"/>
          <p:nvPr/>
        </p:nvSpPr>
        <p:spPr>
          <a:xfrm>
            <a:off x="2716696" y="2141785"/>
            <a:ext cx="7014754"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Console Prototype Development Initiated.</a:t>
            </a:r>
          </a:p>
        </p:txBody>
      </p:sp>
      <p:sp>
        <p:nvSpPr>
          <p:cNvPr id="8" name="TextBox 7"/>
          <p:cNvSpPr txBox="1"/>
          <p:nvPr/>
        </p:nvSpPr>
        <p:spPr>
          <a:xfrm>
            <a:off x="1029929" y="2141785"/>
            <a:ext cx="1098937" cy="400110"/>
          </a:xfrm>
          <a:prstGeom prst="rect">
            <a:avLst/>
          </a:prstGeom>
          <a:noFill/>
        </p:spPr>
        <p:txBody>
          <a:bodyPr wrap="square" rtlCol="0">
            <a:spAutoFit/>
          </a:bodyPr>
          <a:lstStyle/>
          <a:p>
            <a:r>
              <a:rPr lang="en-US" sz="2000" dirty="0">
                <a:solidFill>
                  <a:schemeClr val="tx1">
                    <a:lumMod val="75000"/>
                    <a:lumOff val="25000"/>
                  </a:schemeClr>
                </a:solidFill>
              </a:rPr>
              <a:t>2020 Q2</a:t>
            </a:r>
          </a:p>
        </p:txBody>
      </p:sp>
      <p:sp>
        <p:nvSpPr>
          <p:cNvPr id="9" name="Oval 8"/>
          <p:cNvSpPr/>
          <p:nvPr/>
        </p:nvSpPr>
        <p:spPr>
          <a:xfrm>
            <a:off x="2109191" y="2203567"/>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Rectangle 17"/>
          <p:cNvSpPr/>
          <p:nvPr/>
        </p:nvSpPr>
        <p:spPr>
          <a:xfrm>
            <a:off x="2224605" y="1707024"/>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725402" y="2808895"/>
            <a:ext cx="6304547"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Prototype Beta Released.</a:t>
            </a:r>
          </a:p>
        </p:txBody>
      </p:sp>
      <p:sp>
        <p:nvSpPr>
          <p:cNvPr id="25" name="TextBox 24"/>
          <p:cNvSpPr txBox="1"/>
          <p:nvPr/>
        </p:nvSpPr>
        <p:spPr>
          <a:xfrm>
            <a:off x="1025573" y="2769706"/>
            <a:ext cx="1194734" cy="400110"/>
          </a:xfrm>
          <a:prstGeom prst="rect">
            <a:avLst/>
          </a:prstGeom>
          <a:noFill/>
        </p:spPr>
        <p:txBody>
          <a:bodyPr wrap="square" rtlCol="0">
            <a:spAutoFit/>
          </a:bodyPr>
          <a:lstStyle/>
          <a:p>
            <a:r>
              <a:rPr lang="en-US" sz="2000" dirty="0">
                <a:solidFill>
                  <a:schemeClr val="tx1">
                    <a:lumMod val="75000"/>
                    <a:lumOff val="25000"/>
                  </a:schemeClr>
                </a:solidFill>
              </a:rPr>
              <a:t>2020 Q4</a:t>
            </a:r>
          </a:p>
        </p:txBody>
      </p:sp>
      <p:sp>
        <p:nvSpPr>
          <p:cNvPr id="26" name="Oval 25"/>
          <p:cNvSpPr/>
          <p:nvPr/>
        </p:nvSpPr>
        <p:spPr>
          <a:xfrm>
            <a:off x="2104834" y="2831488"/>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TextBox 26"/>
          <p:cNvSpPr txBox="1"/>
          <p:nvPr/>
        </p:nvSpPr>
        <p:spPr>
          <a:xfrm>
            <a:off x="2712339" y="3404522"/>
            <a:ext cx="7136677"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Phase 1 Released.</a:t>
            </a:r>
          </a:p>
          <a:p>
            <a:pPr marL="285750" indent="-285750">
              <a:buFont typeface="Arial" panose="020B0604020202020204" pitchFamily="34" charset="0"/>
              <a:buChar char="•"/>
            </a:pPr>
            <a:r>
              <a:rPr lang="en-US" sz="1600" dirty="0">
                <a:solidFill>
                  <a:schemeClr val="accent6">
                    <a:lumMod val="50000"/>
                  </a:schemeClr>
                </a:solidFill>
              </a:rPr>
              <a:t>Console Prototype Proof Of Concept Released.</a:t>
            </a:r>
          </a:p>
        </p:txBody>
      </p:sp>
      <p:sp>
        <p:nvSpPr>
          <p:cNvPr id="28" name="TextBox 27"/>
          <p:cNvSpPr txBox="1"/>
          <p:nvPr/>
        </p:nvSpPr>
        <p:spPr>
          <a:xfrm>
            <a:off x="1025572" y="3404522"/>
            <a:ext cx="1168609" cy="400110"/>
          </a:xfrm>
          <a:prstGeom prst="rect">
            <a:avLst/>
          </a:prstGeom>
          <a:noFill/>
        </p:spPr>
        <p:txBody>
          <a:bodyPr wrap="square" rtlCol="0">
            <a:spAutoFit/>
          </a:bodyPr>
          <a:lstStyle/>
          <a:p>
            <a:r>
              <a:rPr lang="en-US" sz="2000" dirty="0">
                <a:solidFill>
                  <a:schemeClr val="tx1">
                    <a:lumMod val="75000"/>
                    <a:lumOff val="25000"/>
                  </a:schemeClr>
                </a:solidFill>
              </a:rPr>
              <a:t>2021 Q4</a:t>
            </a:r>
          </a:p>
        </p:txBody>
      </p:sp>
      <p:sp>
        <p:nvSpPr>
          <p:cNvPr id="29" name="Oval 28"/>
          <p:cNvSpPr/>
          <p:nvPr/>
        </p:nvSpPr>
        <p:spPr>
          <a:xfrm>
            <a:off x="2104834" y="3466304"/>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 name="TextBox 29"/>
          <p:cNvSpPr txBox="1"/>
          <p:nvPr/>
        </p:nvSpPr>
        <p:spPr>
          <a:xfrm>
            <a:off x="2725402" y="4020491"/>
            <a:ext cx="870422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Phase 2 Released.</a:t>
            </a:r>
          </a:p>
          <a:p>
            <a:pPr marL="285750" indent="-285750">
              <a:buFont typeface="Arial" panose="020B0604020202020204" pitchFamily="34" charset="0"/>
              <a:buChar char="•"/>
            </a:pPr>
            <a:r>
              <a:rPr lang="en-US" sz="1600" dirty="0">
                <a:solidFill>
                  <a:schemeClr val="accent6">
                    <a:lumMod val="50000"/>
                  </a:schemeClr>
                </a:solidFill>
              </a:rPr>
              <a:t>Console Prototype </a:t>
            </a:r>
            <a:r>
              <a:rPr lang="en-US" sz="1600" dirty="0" err="1">
                <a:solidFill>
                  <a:schemeClr val="accent6">
                    <a:lumMod val="50000"/>
                  </a:schemeClr>
                </a:solidFill>
              </a:rPr>
              <a:t>Altha</a:t>
            </a:r>
            <a:r>
              <a:rPr lang="en-US" sz="1600" dirty="0">
                <a:solidFill>
                  <a:schemeClr val="accent6">
                    <a:lumMod val="50000"/>
                  </a:schemeClr>
                </a:solidFill>
              </a:rPr>
              <a:t> Released.</a:t>
            </a:r>
          </a:p>
        </p:txBody>
      </p:sp>
      <p:sp>
        <p:nvSpPr>
          <p:cNvPr id="31" name="TextBox 30"/>
          <p:cNvSpPr txBox="1"/>
          <p:nvPr/>
        </p:nvSpPr>
        <p:spPr>
          <a:xfrm>
            <a:off x="1025573" y="4039338"/>
            <a:ext cx="1129420" cy="400110"/>
          </a:xfrm>
          <a:prstGeom prst="rect">
            <a:avLst/>
          </a:prstGeom>
          <a:noFill/>
        </p:spPr>
        <p:txBody>
          <a:bodyPr wrap="square" rtlCol="0">
            <a:spAutoFit/>
          </a:bodyPr>
          <a:lstStyle/>
          <a:p>
            <a:r>
              <a:rPr lang="en-US" sz="2000" dirty="0">
                <a:solidFill>
                  <a:schemeClr val="tx1">
                    <a:lumMod val="75000"/>
                    <a:lumOff val="25000"/>
                  </a:schemeClr>
                </a:solidFill>
              </a:rPr>
              <a:t>2022 Q4</a:t>
            </a:r>
          </a:p>
        </p:txBody>
      </p:sp>
      <p:sp>
        <p:nvSpPr>
          <p:cNvPr id="32" name="Rectangle 31"/>
          <p:cNvSpPr/>
          <p:nvPr/>
        </p:nvSpPr>
        <p:spPr>
          <a:xfrm>
            <a:off x="2220248" y="2969761"/>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104834" y="4101120"/>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5" name="TextBox 34"/>
          <p:cNvSpPr txBox="1"/>
          <p:nvPr/>
        </p:nvSpPr>
        <p:spPr>
          <a:xfrm>
            <a:off x="1034279" y="4706466"/>
            <a:ext cx="1172965" cy="400110"/>
          </a:xfrm>
          <a:prstGeom prst="rect">
            <a:avLst/>
          </a:prstGeom>
          <a:noFill/>
        </p:spPr>
        <p:txBody>
          <a:bodyPr wrap="square" rtlCol="0">
            <a:spAutoFit/>
          </a:bodyPr>
          <a:lstStyle/>
          <a:p>
            <a:r>
              <a:rPr lang="en-US" sz="2000" dirty="0">
                <a:solidFill>
                  <a:schemeClr val="tx1">
                    <a:lumMod val="75000"/>
                    <a:lumOff val="25000"/>
                  </a:schemeClr>
                </a:solidFill>
              </a:rPr>
              <a:t>2023 Q4</a:t>
            </a:r>
          </a:p>
        </p:txBody>
      </p:sp>
      <p:sp>
        <p:nvSpPr>
          <p:cNvPr id="36" name="Oval 35"/>
          <p:cNvSpPr/>
          <p:nvPr/>
        </p:nvSpPr>
        <p:spPr>
          <a:xfrm>
            <a:off x="2113541" y="4768248"/>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TextBox 36"/>
          <p:cNvSpPr txBox="1"/>
          <p:nvPr/>
        </p:nvSpPr>
        <p:spPr>
          <a:xfrm>
            <a:off x="2721046" y="5367408"/>
            <a:ext cx="676221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Phase 4 Released.</a:t>
            </a:r>
          </a:p>
          <a:p>
            <a:pPr marL="285750" indent="-285750">
              <a:buFont typeface="Arial" panose="020B0604020202020204" pitchFamily="34" charset="0"/>
              <a:buChar char="•"/>
            </a:pPr>
            <a:r>
              <a:rPr lang="en-US" sz="1600" dirty="0">
                <a:solidFill>
                  <a:schemeClr val="accent6">
                    <a:lumMod val="50000"/>
                  </a:schemeClr>
                </a:solidFill>
              </a:rPr>
              <a:t>Console Phase 1 Released.</a:t>
            </a:r>
          </a:p>
        </p:txBody>
      </p:sp>
      <p:sp>
        <p:nvSpPr>
          <p:cNvPr id="38" name="TextBox 37"/>
          <p:cNvSpPr txBox="1"/>
          <p:nvPr/>
        </p:nvSpPr>
        <p:spPr>
          <a:xfrm>
            <a:off x="1034279" y="5393534"/>
            <a:ext cx="1194675" cy="400110"/>
          </a:xfrm>
          <a:prstGeom prst="rect">
            <a:avLst/>
          </a:prstGeom>
          <a:noFill/>
        </p:spPr>
        <p:txBody>
          <a:bodyPr wrap="square" rtlCol="0">
            <a:spAutoFit/>
          </a:bodyPr>
          <a:lstStyle/>
          <a:p>
            <a:r>
              <a:rPr lang="en-US" sz="2000" dirty="0">
                <a:solidFill>
                  <a:schemeClr val="tx1">
                    <a:lumMod val="75000"/>
                    <a:lumOff val="25000"/>
                  </a:schemeClr>
                </a:solidFill>
              </a:rPr>
              <a:t>2024 Q4</a:t>
            </a:r>
          </a:p>
        </p:txBody>
      </p:sp>
      <p:sp>
        <p:nvSpPr>
          <p:cNvPr id="39" name="Oval 38"/>
          <p:cNvSpPr/>
          <p:nvPr/>
        </p:nvSpPr>
        <p:spPr>
          <a:xfrm>
            <a:off x="2113541" y="5455316"/>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Rectangle 39"/>
          <p:cNvSpPr/>
          <p:nvPr/>
        </p:nvSpPr>
        <p:spPr>
          <a:xfrm>
            <a:off x="2228955" y="4206390"/>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6A90CFD-F747-4127-BE5F-51F2278D019F}"/>
              </a:ext>
            </a:extLst>
          </p:cNvPr>
          <p:cNvSpPr txBox="1"/>
          <p:nvPr/>
        </p:nvSpPr>
        <p:spPr>
          <a:xfrm>
            <a:off x="2725402" y="4705973"/>
            <a:ext cx="870422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Phase 3 Released.</a:t>
            </a:r>
          </a:p>
          <a:p>
            <a:pPr marL="285750" indent="-285750">
              <a:buFont typeface="Arial" panose="020B0604020202020204" pitchFamily="34" charset="0"/>
              <a:buChar char="•"/>
            </a:pPr>
            <a:r>
              <a:rPr lang="en-US" sz="1600" dirty="0">
                <a:solidFill>
                  <a:schemeClr val="accent6">
                    <a:lumMod val="50000"/>
                  </a:schemeClr>
                </a:solidFill>
              </a:rPr>
              <a:t>Console Prototype Beta Released.</a:t>
            </a:r>
          </a:p>
          <a:p>
            <a:endParaRPr lang="en-US" sz="1600" dirty="0">
              <a:solidFill>
                <a:schemeClr val="accent6">
                  <a:lumMod val="50000"/>
                </a:schemeClr>
              </a:solidFill>
            </a:endParaRPr>
          </a:p>
        </p:txBody>
      </p:sp>
      <p:sp>
        <p:nvSpPr>
          <p:cNvPr id="45" name="TextBox 44">
            <a:extLst>
              <a:ext uri="{FF2B5EF4-FFF2-40B4-BE49-F238E27FC236}">
                <a16:creationId xmlns:a16="http://schemas.microsoft.com/office/drawing/2014/main" id="{1A124AA5-4E49-4B1F-82F7-E62399FBDA82}"/>
              </a:ext>
            </a:extLst>
          </p:cNvPr>
          <p:cNvSpPr txBox="1"/>
          <p:nvPr/>
        </p:nvSpPr>
        <p:spPr>
          <a:xfrm>
            <a:off x="1038974" y="6048345"/>
            <a:ext cx="1194675" cy="400110"/>
          </a:xfrm>
          <a:prstGeom prst="rect">
            <a:avLst/>
          </a:prstGeom>
          <a:noFill/>
        </p:spPr>
        <p:txBody>
          <a:bodyPr wrap="square" rtlCol="0">
            <a:spAutoFit/>
          </a:bodyPr>
          <a:lstStyle/>
          <a:p>
            <a:r>
              <a:rPr lang="en-US" sz="2000" dirty="0">
                <a:solidFill>
                  <a:schemeClr val="tx1">
                    <a:lumMod val="75000"/>
                    <a:lumOff val="25000"/>
                  </a:schemeClr>
                </a:solidFill>
              </a:rPr>
              <a:t>2025 Q4</a:t>
            </a:r>
          </a:p>
        </p:txBody>
      </p:sp>
      <p:sp>
        <p:nvSpPr>
          <p:cNvPr id="46" name="Oval 45">
            <a:extLst>
              <a:ext uri="{FF2B5EF4-FFF2-40B4-BE49-F238E27FC236}">
                <a16:creationId xmlns:a16="http://schemas.microsoft.com/office/drawing/2014/main" id="{01C83506-C663-4D6B-B3EE-5B751280517C}"/>
              </a:ext>
            </a:extLst>
          </p:cNvPr>
          <p:cNvSpPr/>
          <p:nvPr/>
        </p:nvSpPr>
        <p:spPr>
          <a:xfrm>
            <a:off x="2118236" y="6110127"/>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Rectangle 46">
            <a:extLst>
              <a:ext uri="{FF2B5EF4-FFF2-40B4-BE49-F238E27FC236}">
                <a16:creationId xmlns:a16="http://schemas.microsoft.com/office/drawing/2014/main" id="{F95C98DD-3578-45FF-9630-D8125CC04766}"/>
              </a:ext>
            </a:extLst>
          </p:cNvPr>
          <p:cNvSpPr/>
          <p:nvPr/>
        </p:nvSpPr>
        <p:spPr>
          <a:xfrm>
            <a:off x="2233650" y="4861201"/>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DC90162-0070-4564-9C6C-9B43D5EC9809}"/>
              </a:ext>
            </a:extLst>
          </p:cNvPr>
          <p:cNvSpPr txBox="1"/>
          <p:nvPr/>
        </p:nvSpPr>
        <p:spPr>
          <a:xfrm>
            <a:off x="2721045" y="5983377"/>
            <a:ext cx="947095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Phase 4 Released.</a:t>
            </a:r>
          </a:p>
          <a:p>
            <a:pPr marL="285750" indent="-285750">
              <a:buFont typeface="Arial" panose="020B0604020202020204" pitchFamily="34" charset="0"/>
              <a:buChar char="•"/>
            </a:pPr>
            <a:r>
              <a:rPr lang="en-US" sz="1600" dirty="0">
                <a:solidFill>
                  <a:schemeClr val="accent6">
                    <a:lumMod val="50000"/>
                  </a:schemeClr>
                </a:solidFill>
              </a:rPr>
              <a:t>Console Phase 1 Released.</a:t>
            </a:r>
            <a:endParaRPr lang="en-US" sz="1600" dirty="0">
              <a:solidFill>
                <a:schemeClr val="tx1">
                  <a:lumMod val="75000"/>
                  <a:lumOff val="25000"/>
                </a:schemeClr>
              </a:solidFill>
            </a:endParaRPr>
          </a:p>
          <a:p>
            <a:pPr marL="285750" indent="-285750">
              <a:buFont typeface="Arial" panose="020B0604020202020204" pitchFamily="34" charset="0"/>
              <a:buChar char="•"/>
            </a:pPr>
            <a:r>
              <a:rPr lang="en-US" sz="1600" dirty="0">
                <a:solidFill>
                  <a:schemeClr val="tx1">
                    <a:lumMod val="75000"/>
                    <a:lumOff val="25000"/>
                  </a:schemeClr>
                </a:solidFill>
              </a:rPr>
              <a:t>Planet saved, mission accomplished, put the kettle on &amp; celebrate at the world party.</a:t>
            </a:r>
          </a:p>
        </p:txBody>
      </p:sp>
    </p:spTree>
    <p:extLst>
      <p:ext uri="{BB962C8B-B14F-4D97-AF65-F5344CB8AC3E}">
        <p14:creationId xmlns:p14="http://schemas.microsoft.com/office/powerpoint/2010/main" val="3927708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Roadmap &amp; Traction</a:t>
            </a:r>
            <a:endParaRPr lang="en-GB" dirty="0"/>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5593" y="1279456"/>
            <a:ext cx="7256257" cy="3005161"/>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296941" y="4163513"/>
            <a:ext cx="7193916" cy="269448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7937"/>
          </a:xfrm>
        </p:spPr>
        <p:txBody>
          <a:bodyPr/>
          <a:lstStyle/>
          <a:p>
            <a:r>
              <a:rPr lang="en-US" dirty="0"/>
              <a:t>Marketing and Sales</a:t>
            </a:r>
          </a:p>
        </p:txBody>
      </p:sp>
      <p:sp>
        <p:nvSpPr>
          <p:cNvPr id="7" name="TextBox 6"/>
          <p:cNvSpPr txBox="1"/>
          <p:nvPr/>
        </p:nvSpPr>
        <p:spPr>
          <a:xfrm>
            <a:off x="2181497" y="1476103"/>
            <a:ext cx="7171509" cy="3970318"/>
          </a:xfrm>
          <a:prstGeom prst="rect">
            <a:avLst/>
          </a:prstGeom>
          <a:noFill/>
        </p:spPr>
        <p:txBody>
          <a:bodyPr wrap="square" rtlCol="0">
            <a:spAutoFit/>
          </a:bodyPr>
          <a:lstStyle/>
          <a:p>
            <a:pPr marL="171450" indent="-171450">
              <a:buFont typeface="Wingdings" panose="05000000000000000000" pitchFamily="2" charset="2"/>
              <a:buChar char="Ø"/>
            </a:pPr>
            <a:r>
              <a:rPr lang="en-GB" sz="1200" dirty="0"/>
              <a:t>Our marketing strategy is to build a brand recognised for educational, fitness, well-being, health &amp; spiritual software to help make peoples lives’ better.  Our additional focus on Special Needs and teaching the importance of looking after our environment will help to bolster our brand.  As the world wakes up to the fact that we need to start focusing on healing the planet before it is too late, they will start to reprioritise peoples wellbeing and the environment before all else resulting in the demand for our products to increase exponentially leading to explosive growth.</a:t>
            </a:r>
          </a:p>
          <a:p>
            <a:pPr marL="171450" indent="-171450">
              <a:buFont typeface="Wingdings" panose="05000000000000000000" pitchFamily="2" charset="2"/>
              <a:buChar char="Ø"/>
            </a:pPr>
            <a:endParaRPr lang="en-GB" sz="1200" dirty="0"/>
          </a:p>
          <a:p>
            <a:pPr marL="171450" indent="-171450">
              <a:buFont typeface="Wingdings" panose="05000000000000000000" pitchFamily="2" charset="2"/>
              <a:buChar char="Ø"/>
            </a:pPr>
            <a:r>
              <a:rPr lang="en-GB" sz="1200" dirty="0"/>
              <a:t>Just some of the techniques we will use include: Social media, books, articles, mags, newspapers, word of mouth, promotion on app/games stores (Microsoft, Apple, Android), online/TV advertising, banners, leaflet distribution in educational establishments, partner web advertising, online and offline advertising within the spiritual &amp; educational sector, exhibitions and trade shows, meetings with schools to include in curriculum activities, leverage of network, training course users, promotion through charities, PR resulting from training course, public talks which David already does and will also be doing TED talks very soon, David has extensive spiritual networks who will help aggressively market and promote all of his products since they are just as passionate as David is about making the world a better place. With people waking up to climate change, this only helps the boost the demand for Our World and our products.</a:t>
            </a:r>
          </a:p>
          <a:p>
            <a:pPr marL="171450" indent="-171450">
              <a:buFont typeface="Wingdings" panose="05000000000000000000" pitchFamily="2" charset="2"/>
              <a:buChar char="Ø"/>
            </a:pPr>
            <a:endParaRPr lang="en-GB" sz="1200" dirty="0"/>
          </a:p>
          <a:p>
            <a:pPr marL="171450" indent="-171450">
              <a:buFont typeface="Wingdings" panose="05000000000000000000" pitchFamily="2" charset="2"/>
              <a:buChar char="Ø"/>
            </a:pPr>
            <a:r>
              <a:rPr lang="en-GB" sz="1200" dirty="0"/>
              <a:t>Our recruitment plan includes the appointment of a professional in the marketing industry to build on our marketing strategy.   We expect to recruit this person from our network or via our investors. </a:t>
            </a:r>
          </a:p>
          <a:p>
            <a:endParaRPr lang="en-GB" sz="1200" dirty="0"/>
          </a:p>
        </p:txBody>
      </p:sp>
      <p:pic>
        <p:nvPicPr>
          <p:cNvPr id="6" name="Picture 5" descr="marketing.jpg"/>
          <p:cNvPicPr>
            <a:picLocks noChangeAspect="1"/>
          </p:cNvPicPr>
          <p:nvPr/>
        </p:nvPicPr>
        <p:blipFill>
          <a:blip r:embed="rId2" cstate="print"/>
          <a:stretch>
            <a:fillRect/>
          </a:stretch>
        </p:blipFill>
        <p:spPr>
          <a:xfrm>
            <a:off x="201249" y="1577748"/>
            <a:ext cx="1901871" cy="1265609"/>
          </a:xfrm>
          <a:prstGeom prst="rect">
            <a:avLst/>
          </a:prstGeom>
        </p:spPr>
      </p:pic>
    </p:spTree>
    <p:extLst>
      <p:ext uri="{BB962C8B-B14F-4D97-AF65-F5344CB8AC3E}">
        <p14:creationId xmlns:p14="http://schemas.microsoft.com/office/powerpoint/2010/main" val="3977555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World</a:t>
            </a:r>
          </a:p>
        </p:txBody>
      </p:sp>
      <p:sp>
        <p:nvSpPr>
          <p:cNvPr id="4" name="Title 1"/>
          <p:cNvSpPr txBox="1">
            <a:spLocks/>
          </p:cNvSpPr>
          <p:nvPr/>
        </p:nvSpPr>
        <p:spPr>
          <a:xfrm>
            <a:off x="3024294" y="735876"/>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The Game That Will Change The World</a:t>
            </a:r>
          </a:p>
        </p:txBody>
      </p:sp>
      <p:pic>
        <p:nvPicPr>
          <p:cNvPr id="5" name="PromotionalVideo1-HOME-ShorterHD.mp4">
            <a:hlinkClick r:id="" action="ppaction://media"/>
          </p:cNvPr>
          <p:cNvPicPr>
            <a:picLocks noGrp="1" noRot="1" noChangeAspect="1"/>
          </p:cNvPicPr>
          <p:nvPr>
            <p:ph idx="1"/>
            <a:videoFile r:link="rId1"/>
          </p:nvPr>
        </p:nvPicPr>
        <p:blipFill>
          <a:blip r:embed="rId4" cstate="print"/>
          <a:stretch>
            <a:fillRect/>
          </a:stretch>
        </p:blipFill>
        <p:spPr>
          <a:xfrm>
            <a:off x="-4167188" y="-1041400"/>
            <a:ext cx="18288001" cy="10287000"/>
          </a:xfrm>
          <a:prstGeom prst="rect">
            <a:avLst/>
          </a:prstGeom>
        </p:spPr>
      </p:pic>
      <p:pic>
        <p:nvPicPr>
          <p:cNvPr id="6" name="Online Media 5" title="Founders Introduction To Our World   May 2017 (Remastered Nov 2017)">
            <a:hlinkClick r:id="" action="ppaction://media"/>
            <a:extLst>
              <a:ext uri="{FF2B5EF4-FFF2-40B4-BE49-F238E27FC236}">
                <a16:creationId xmlns:a16="http://schemas.microsoft.com/office/drawing/2014/main" id="{8232BCFE-3AC3-43AB-B9A0-96604598B70F}"/>
              </a:ext>
            </a:extLst>
          </p:cNvPr>
          <p:cNvPicPr>
            <a:picLocks noRot="1" noChangeAspect="1"/>
          </p:cNvPicPr>
          <p:nvPr>
            <a:videoFile r:link="rId2"/>
          </p:nvPr>
        </p:nvPicPr>
        <p:blipFill>
          <a:blip r:embed="rId5"/>
          <a:stretch>
            <a:fillRect/>
          </a:stretch>
        </p:blipFill>
        <p:spPr>
          <a:xfrm>
            <a:off x="1" y="-174171"/>
            <a:ext cx="12191999" cy="6858000"/>
          </a:xfrm>
          <a:prstGeom prst="rect">
            <a:avLst/>
          </a:prstGeom>
        </p:spPr>
      </p:pic>
    </p:spTree>
    <p:extLst>
      <p:ext uri="{BB962C8B-B14F-4D97-AF65-F5344CB8AC3E}">
        <p14:creationId xmlns:p14="http://schemas.microsoft.com/office/powerpoint/2010/main" val="87806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9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1" fill="remove" display="0">
                  <p:stCondLst>
                    <p:cond delay="indefinite"/>
                  </p:stCondLst>
                  <p:endCondLst>
                    <p:cond evt="onNext" delay="0">
                      <p:tgtEl>
                        <p:sldTgt/>
                      </p:tgtEl>
                    </p:cond>
                    <p:cond evt="onPrev" delay="0">
                      <p:tgtEl>
                        <p:sldTgt/>
                      </p:tgtEl>
                    </p:cond>
                  </p:end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8254"/>
          </a:xfrm>
        </p:spPr>
        <p:txBody>
          <a:bodyPr/>
          <a:lstStyle/>
          <a:p>
            <a:r>
              <a:rPr lang="en-US" dirty="0"/>
              <a:t>The Team</a:t>
            </a:r>
          </a:p>
        </p:txBody>
      </p:sp>
      <p:sp>
        <p:nvSpPr>
          <p:cNvPr id="7" name="TextBox 6"/>
          <p:cNvSpPr txBox="1"/>
          <p:nvPr/>
        </p:nvSpPr>
        <p:spPr>
          <a:xfrm>
            <a:off x="311573" y="2984518"/>
            <a:ext cx="3607284" cy="553998"/>
          </a:xfrm>
          <a:prstGeom prst="rect">
            <a:avLst/>
          </a:prstGeom>
          <a:noFill/>
        </p:spPr>
        <p:txBody>
          <a:bodyPr wrap="square" rtlCol="0">
            <a:spAutoFit/>
          </a:bodyPr>
          <a:lstStyle/>
          <a:p>
            <a:pPr algn="ctr"/>
            <a:r>
              <a:rPr lang="en-US" sz="1600" dirty="0">
                <a:solidFill>
                  <a:schemeClr val="tx1">
                    <a:lumMod val="75000"/>
                    <a:lumOff val="25000"/>
                  </a:schemeClr>
                </a:solidFill>
              </a:rPr>
              <a:t>David </a:t>
            </a:r>
            <a:r>
              <a:rPr lang="en-US" sz="1600" dirty="0" err="1">
                <a:solidFill>
                  <a:schemeClr val="tx1">
                    <a:lumMod val="75000"/>
                    <a:lumOff val="25000"/>
                  </a:schemeClr>
                </a:solidFill>
              </a:rPr>
              <a:t>Ellams</a:t>
            </a:r>
            <a:r>
              <a:rPr lang="en-US" sz="1600" dirty="0">
                <a:solidFill>
                  <a:schemeClr val="tx1">
                    <a:lumMod val="75000"/>
                    <a:lumOff val="25000"/>
                  </a:schemeClr>
                </a:solidFill>
              </a:rPr>
              <a:t> </a:t>
            </a:r>
            <a:r>
              <a:rPr lang="en-US" sz="1600" dirty="0" err="1">
                <a:solidFill>
                  <a:schemeClr val="tx1">
                    <a:lumMod val="75000"/>
                    <a:lumOff val="25000"/>
                  </a:schemeClr>
                </a:solidFill>
              </a:rPr>
              <a:t>BSc</a:t>
            </a:r>
            <a:r>
              <a:rPr lang="en-US" sz="1600" dirty="0">
                <a:solidFill>
                  <a:schemeClr val="tx1">
                    <a:lumMod val="75000"/>
                    <a:lumOff val="25000"/>
                  </a:schemeClr>
                </a:solidFill>
              </a:rPr>
              <a:t>(</a:t>
            </a:r>
            <a:r>
              <a:rPr lang="en-US" sz="1600" dirty="0" err="1">
                <a:solidFill>
                  <a:schemeClr val="tx1">
                    <a:lumMod val="75000"/>
                    <a:lumOff val="25000"/>
                  </a:schemeClr>
                </a:solidFill>
              </a:rPr>
              <a:t>Hons</a:t>
            </a:r>
            <a:r>
              <a:rPr lang="en-US" sz="1600" dirty="0">
                <a:solidFill>
                  <a:schemeClr val="tx1">
                    <a:lumMod val="75000"/>
                    <a:lumOff val="25000"/>
                  </a:schemeClr>
                </a:solidFill>
              </a:rPr>
              <a:t>)</a:t>
            </a:r>
          </a:p>
          <a:p>
            <a:pPr algn="ctr"/>
            <a:r>
              <a:rPr lang="en-US" sz="1400" dirty="0">
                <a:solidFill>
                  <a:schemeClr val="tx1">
                    <a:lumMod val="75000"/>
                    <a:lumOff val="25000"/>
                  </a:schemeClr>
                </a:solidFill>
              </a:rPr>
              <a:t>Founder/MD/Senior Developer/Architect</a:t>
            </a:r>
          </a:p>
        </p:txBody>
      </p:sp>
      <p:sp>
        <p:nvSpPr>
          <p:cNvPr id="15" name="TextBox 14"/>
          <p:cNvSpPr txBox="1"/>
          <p:nvPr/>
        </p:nvSpPr>
        <p:spPr>
          <a:xfrm>
            <a:off x="404947" y="3669107"/>
            <a:ext cx="3500845" cy="2862322"/>
          </a:xfrm>
          <a:prstGeom prst="rect">
            <a:avLst/>
          </a:prstGeom>
          <a:noFill/>
        </p:spPr>
        <p:txBody>
          <a:bodyPr wrap="square" rtlCol="0">
            <a:spAutoFit/>
          </a:bodyPr>
          <a:lstStyle/>
          <a:p>
            <a:r>
              <a:rPr lang="en-GB" sz="1000" dirty="0"/>
              <a:t>David has been programming since the age of 8, when he got his first computer, the good old ZX Spectrum, ever since then he has been hooked to coding, especially games. As well as creating games, he has enjoyed playing them his whole life. He has vast experience in all things technical including coding websites, desktop software, back-end services, apps, games and much more as seen on his CV. He has a 1st class </a:t>
            </a:r>
            <a:r>
              <a:rPr lang="en-GB" sz="1000" dirty="0" err="1"/>
              <a:t>honors</a:t>
            </a:r>
            <a:r>
              <a:rPr lang="en-GB" sz="1000" dirty="0"/>
              <a:t> degree in Computing And Informatics and came top of his class. He is rated as one of the top contractors in London. He has always had a passion for computing but later in life he realised the world really was not in a good way and wanted to use his skills to make a real difference so he created </a:t>
            </a:r>
            <a:r>
              <a:rPr lang="en-GB" sz="1000" dirty="0" err="1"/>
              <a:t>NextGen</a:t>
            </a:r>
            <a:r>
              <a:rPr lang="en-GB" sz="1000" dirty="0"/>
              <a:t> Software Ltd to create revolutionary cutting edge apps &amp; games to help make the world a better place. Our World is his masterpiece and has been in the design stage for over 6 years but now the time is finally here to make his dream a reality...</a:t>
            </a:r>
          </a:p>
        </p:txBody>
      </p:sp>
      <p:sp>
        <p:nvSpPr>
          <p:cNvPr id="17" name="TextBox 16"/>
          <p:cNvSpPr txBox="1"/>
          <p:nvPr/>
        </p:nvSpPr>
        <p:spPr>
          <a:xfrm>
            <a:off x="3507618" y="3058540"/>
            <a:ext cx="3607284" cy="553998"/>
          </a:xfrm>
          <a:prstGeom prst="rect">
            <a:avLst/>
          </a:prstGeom>
          <a:noFill/>
        </p:spPr>
        <p:txBody>
          <a:bodyPr wrap="square" rtlCol="0">
            <a:spAutoFit/>
          </a:bodyPr>
          <a:lstStyle/>
          <a:p>
            <a:pPr algn="ctr"/>
            <a:r>
              <a:rPr lang="en-US" sz="1600" dirty="0" err="1">
                <a:solidFill>
                  <a:schemeClr val="tx1">
                    <a:lumMod val="75000"/>
                    <a:lumOff val="25000"/>
                  </a:schemeClr>
                </a:solidFill>
              </a:rPr>
              <a:t>Elizabete</a:t>
            </a:r>
            <a:r>
              <a:rPr lang="en-US" sz="1600" dirty="0">
                <a:solidFill>
                  <a:schemeClr val="tx1">
                    <a:lumMod val="75000"/>
                    <a:lumOff val="25000"/>
                  </a:schemeClr>
                </a:solidFill>
              </a:rPr>
              <a:t> </a:t>
            </a:r>
            <a:r>
              <a:rPr lang="en-US" sz="1600" dirty="0" err="1">
                <a:solidFill>
                  <a:schemeClr val="tx1">
                    <a:lumMod val="75000"/>
                    <a:lumOff val="25000"/>
                  </a:schemeClr>
                </a:solidFill>
              </a:rPr>
              <a:t>Baptista</a:t>
            </a:r>
            <a:r>
              <a:rPr lang="en-US" sz="1600" dirty="0">
                <a:solidFill>
                  <a:schemeClr val="tx1">
                    <a:lumMod val="75000"/>
                    <a:lumOff val="25000"/>
                  </a:schemeClr>
                </a:solidFill>
              </a:rPr>
              <a:t> </a:t>
            </a:r>
          </a:p>
          <a:p>
            <a:pPr algn="ctr"/>
            <a:r>
              <a:rPr lang="en-US" sz="1400" dirty="0">
                <a:solidFill>
                  <a:schemeClr val="tx1">
                    <a:lumMod val="75000"/>
                    <a:lumOff val="25000"/>
                  </a:schemeClr>
                </a:solidFill>
              </a:rPr>
              <a:t>Strategy Advisor</a:t>
            </a:r>
          </a:p>
        </p:txBody>
      </p:sp>
      <p:sp>
        <p:nvSpPr>
          <p:cNvPr id="18" name="TextBox 17"/>
          <p:cNvSpPr txBox="1"/>
          <p:nvPr/>
        </p:nvSpPr>
        <p:spPr>
          <a:xfrm>
            <a:off x="4254136" y="3651689"/>
            <a:ext cx="2551613" cy="1631216"/>
          </a:xfrm>
          <a:prstGeom prst="rect">
            <a:avLst/>
          </a:prstGeom>
          <a:noFill/>
        </p:spPr>
        <p:txBody>
          <a:bodyPr wrap="square" rtlCol="0">
            <a:spAutoFit/>
          </a:bodyPr>
          <a:lstStyle/>
          <a:p>
            <a:r>
              <a:rPr lang="en-GB" sz="1000" dirty="0" err="1"/>
              <a:t>Elizabete</a:t>
            </a:r>
            <a:r>
              <a:rPr lang="en-GB" sz="1000" dirty="0"/>
              <a:t> is a good friend of David's and is a qualified and professional coach/mentor, author, healer, sociologist and has 32 years of vast experience in the corporate world in the fields of Strategy &amp; Organizational Development , Change &amp; Transformation dynamics ,Innovation and Communication, Leadership and Coaching.</a:t>
            </a:r>
          </a:p>
        </p:txBody>
      </p:sp>
      <p:sp>
        <p:nvSpPr>
          <p:cNvPr id="19" name="TextBox 18"/>
          <p:cNvSpPr txBox="1"/>
          <p:nvPr/>
        </p:nvSpPr>
        <p:spPr>
          <a:xfrm>
            <a:off x="6507721" y="3067249"/>
            <a:ext cx="3607284" cy="553998"/>
          </a:xfrm>
          <a:prstGeom prst="rect">
            <a:avLst/>
          </a:prstGeom>
          <a:noFill/>
        </p:spPr>
        <p:txBody>
          <a:bodyPr wrap="square" rtlCol="0">
            <a:spAutoFit/>
          </a:bodyPr>
          <a:lstStyle/>
          <a:p>
            <a:pPr algn="ctr"/>
            <a:r>
              <a:rPr lang="en-US" sz="1600" dirty="0">
                <a:solidFill>
                  <a:schemeClr val="tx1">
                    <a:lumMod val="75000"/>
                    <a:lumOff val="25000"/>
                  </a:schemeClr>
                </a:solidFill>
              </a:rPr>
              <a:t>Alex </a:t>
            </a:r>
            <a:r>
              <a:rPr lang="en-US" sz="1600" dirty="0" err="1">
                <a:solidFill>
                  <a:schemeClr val="tx1">
                    <a:lumMod val="75000"/>
                    <a:lumOff val="25000"/>
                  </a:schemeClr>
                </a:solidFill>
              </a:rPr>
              <a:t>Panteli</a:t>
            </a:r>
            <a:endParaRPr lang="en-US" sz="1600" dirty="0">
              <a:solidFill>
                <a:schemeClr val="tx1">
                  <a:lumMod val="75000"/>
                  <a:lumOff val="25000"/>
                </a:schemeClr>
              </a:solidFill>
            </a:endParaRPr>
          </a:p>
          <a:p>
            <a:pPr algn="ctr"/>
            <a:r>
              <a:rPr lang="en-US" sz="1400" dirty="0">
                <a:solidFill>
                  <a:schemeClr val="tx1">
                    <a:lumMod val="75000"/>
                    <a:lumOff val="25000"/>
                  </a:schemeClr>
                </a:solidFill>
              </a:rPr>
              <a:t>Sales Manager/Game/App Designer</a:t>
            </a:r>
          </a:p>
        </p:txBody>
      </p:sp>
      <p:sp>
        <p:nvSpPr>
          <p:cNvPr id="20" name="TextBox 19"/>
          <p:cNvSpPr txBox="1"/>
          <p:nvPr/>
        </p:nvSpPr>
        <p:spPr>
          <a:xfrm>
            <a:off x="6927667" y="3634272"/>
            <a:ext cx="2882539" cy="861774"/>
          </a:xfrm>
          <a:prstGeom prst="rect">
            <a:avLst/>
          </a:prstGeom>
          <a:noFill/>
        </p:spPr>
        <p:txBody>
          <a:bodyPr wrap="square" rtlCol="0">
            <a:spAutoFit/>
          </a:bodyPr>
          <a:lstStyle/>
          <a:p>
            <a:r>
              <a:rPr lang="en-GB" sz="1000" dirty="0"/>
              <a:t>Alex is  also a good friend of David’s and is an experienced salesman and has been selling products and services his entire life (over 20 years). He is also a very keen gamer and has excellent game designing skills.</a:t>
            </a:r>
          </a:p>
        </p:txBody>
      </p:sp>
      <p:pic>
        <p:nvPicPr>
          <p:cNvPr id="23" name="Picture 22" descr="alex.jpg"/>
          <p:cNvPicPr>
            <a:picLocks noChangeAspect="1"/>
          </p:cNvPicPr>
          <p:nvPr/>
        </p:nvPicPr>
        <p:blipFill>
          <a:blip r:embed="rId2" cstate="print"/>
          <a:stretch>
            <a:fillRect/>
          </a:stretch>
        </p:blipFill>
        <p:spPr>
          <a:xfrm>
            <a:off x="7403239" y="1225866"/>
            <a:ext cx="1675448" cy="1704587"/>
          </a:xfrm>
          <a:prstGeom prst="ellipse">
            <a:avLst/>
          </a:prstGeom>
          <a:ln>
            <a:noFill/>
          </a:ln>
          <a:effectLst>
            <a:softEdge rad="112500"/>
          </a:effectLst>
        </p:spPr>
      </p:pic>
      <p:pic>
        <p:nvPicPr>
          <p:cNvPr id="24" name="Picture 23" descr="yuni.jpg"/>
          <p:cNvPicPr>
            <a:picLocks noChangeAspect="1"/>
          </p:cNvPicPr>
          <p:nvPr/>
        </p:nvPicPr>
        <p:blipFill>
          <a:blip r:embed="rId3" cstate="print"/>
          <a:stretch>
            <a:fillRect/>
          </a:stretch>
        </p:blipFill>
        <p:spPr>
          <a:xfrm>
            <a:off x="4446133" y="1332819"/>
            <a:ext cx="1733246" cy="1514884"/>
          </a:xfrm>
          <a:prstGeom prst="ellipse">
            <a:avLst/>
          </a:prstGeom>
          <a:ln>
            <a:noFill/>
          </a:ln>
          <a:effectLst>
            <a:softEdge rad="112500"/>
          </a:effectLst>
        </p:spPr>
      </p:pic>
      <p:pic>
        <p:nvPicPr>
          <p:cNvPr id="26" name="Picture 25" descr="me3.jpg"/>
          <p:cNvPicPr>
            <a:picLocks noChangeAspect="1"/>
          </p:cNvPicPr>
          <p:nvPr/>
        </p:nvPicPr>
        <p:blipFill>
          <a:blip r:embed="rId4" cstate="print"/>
          <a:stretch>
            <a:fillRect/>
          </a:stretch>
        </p:blipFill>
        <p:spPr>
          <a:xfrm>
            <a:off x="1288324" y="1432288"/>
            <a:ext cx="1481001" cy="1468590"/>
          </a:xfrm>
          <a:prstGeom prst="ellipse">
            <a:avLst/>
          </a:prstGeom>
          <a:ln>
            <a:noFill/>
          </a:ln>
          <a:effectLst>
            <a:softEdge rad="112500"/>
          </a:effectLst>
        </p:spPr>
      </p:pic>
    </p:spTree>
    <p:extLst>
      <p:ext uri="{BB962C8B-B14F-4D97-AF65-F5344CB8AC3E}">
        <p14:creationId xmlns:p14="http://schemas.microsoft.com/office/powerpoint/2010/main" val="1498386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8254"/>
          </a:xfrm>
        </p:spPr>
        <p:txBody>
          <a:bodyPr/>
          <a:lstStyle/>
          <a:p>
            <a:r>
              <a:rPr lang="en-US" dirty="0"/>
              <a:t>The Team</a:t>
            </a:r>
          </a:p>
        </p:txBody>
      </p:sp>
      <p:sp>
        <p:nvSpPr>
          <p:cNvPr id="7" name="TextBox 6"/>
          <p:cNvSpPr txBox="1"/>
          <p:nvPr/>
        </p:nvSpPr>
        <p:spPr>
          <a:xfrm>
            <a:off x="311573" y="2984518"/>
            <a:ext cx="3607284" cy="769441"/>
          </a:xfrm>
          <a:prstGeom prst="rect">
            <a:avLst/>
          </a:prstGeom>
          <a:noFill/>
        </p:spPr>
        <p:txBody>
          <a:bodyPr wrap="square" rtlCol="0">
            <a:spAutoFit/>
          </a:bodyPr>
          <a:lstStyle/>
          <a:p>
            <a:pPr algn="ctr"/>
            <a:r>
              <a:rPr lang="en-US" sz="1600" dirty="0">
                <a:solidFill>
                  <a:schemeClr val="tx1">
                    <a:lumMod val="75000"/>
                    <a:lumOff val="25000"/>
                  </a:schemeClr>
                </a:solidFill>
              </a:rPr>
              <a:t>Stephen Watts</a:t>
            </a:r>
          </a:p>
          <a:p>
            <a:pPr algn="ctr"/>
            <a:r>
              <a:rPr lang="en-GB" sz="1400" dirty="0">
                <a:solidFill>
                  <a:schemeClr val="tx1">
                    <a:lumMod val="75000"/>
                    <a:lumOff val="25000"/>
                  </a:schemeClr>
                </a:solidFill>
              </a:rPr>
              <a:t> Creative Solutions Manager / Technician / Lead Game Designer</a:t>
            </a:r>
            <a:endParaRPr lang="en-US" sz="1400" dirty="0">
              <a:solidFill>
                <a:schemeClr val="tx1">
                  <a:lumMod val="75000"/>
                  <a:lumOff val="25000"/>
                </a:schemeClr>
              </a:solidFill>
            </a:endParaRPr>
          </a:p>
        </p:txBody>
      </p:sp>
      <p:sp>
        <p:nvSpPr>
          <p:cNvPr id="15" name="TextBox 14"/>
          <p:cNvSpPr txBox="1"/>
          <p:nvPr/>
        </p:nvSpPr>
        <p:spPr>
          <a:xfrm>
            <a:off x="418012" y="3825831"/>
            <a:ext cx="3500845" cy="1785104"/>
          </a:xfrm>
          <a:prstGeom prst="rect">
            <a:avLst/>
          </a:prstGeom>
          <a:noFill/>
        </p:spPr>
        <p:txBody>
          <a:bodyPr wrap="square" rtlCol="0">
            <a:spAutoFit/>
          </a:bodyPr>
          <a:lstStyle/>
          <a:p>
            <a:r>
              <a:rPr lang="en-GB" sz="1000" dirty="0"/>
              <a:t>Stephen has been best friends with David since they were very young, he like David has always had a passion for computers, programming &amp; gaming. He is also very good at the hardware side of things and has been playing around with electronics since an early age. He is an excellent sounding board for David and has been helping to design Our World and     other NextGen apps. Together they make a good team bouncing advanced very far out ideas of each other, dreaming of the day when they could make them a reality, that time has now arrived. He has also been involved with Yoga4Autism. </a:t>
            </a:r>
          </a:p>
        </p:txBody>
      </p:sp>
      <p:sp>
        <p:nvSpPr>
          <p:cNvPr id="17" name="TextBox 16"/>
          <p:cNvSpPr txBox="1"/>
          <p:nvPr/>
        </p:nvSpPr>
        <p:spPr>
          <a:xfrm>
            <a:off x="3887642" y="3058540"/>
            <a:ext cx="3607284" cy="553998"/>
          </a:xfrm>
          <a:prstGeom prst="rect">
            <a:avLst/>
          </a:prstGeom>
          <a:noFill/>
        </p:spPr>
        <p:txBody>
          <a:bodyPr wrap="square" rtlCol="0">
            <a:spAutoFit/>
          </a:bodyPr>
          <a:lstStyle/>
          <a:p>
            <a:pPr algn="ctr"/>
            <a:r>
              <a:rPr lang="en-US" sz="1600" dirty="0">
                <a:solidFill>
                  <a:schemeClr val="tx1">
                    <a:lumMod val="75000"/>
                    <a:lumOff val="25000"/>
                  </a:schemeClr>
                </a:solidFill>
              </a:rPr>
              <a:t>Sam Parker</a:t>
            </a:r>
          </a:p>
          <a:p>
            <a:pPr algn="ctr"/>
            <a:r>
              <a:rPr lang="en-US" sz="1400" dirty="0">
                <a:solidFill>
                  <a:schemeClr val="tx1">
                    <a:lumMod val="75000"/>
                    <a:lumOff val="25000"/>
                  </a:schemeClr>
                </a:solidFill>
              </a:rPr>
              <a:t>Fitness &amp; Training Manager </a:t>
            </a:r>
          </a:p>
        </p:txBody>
      </p:sp>
      <p:sp>
        <p:nvSpPr>
          <p:cNvPr id="18" name="TextBox 17"/>
          <p:cNvSpPr txBox="1"/>
          <p:nvPr/>
        </p:nvSpPr>
        <p:spPr>
          <a:xfrm>
            <a:off x="4249783" y="3823375"/>
            <a:ext cx="3500844" cy="2708434"/>
          </a:xfrm>
          <a:prstGeom prst="rect">
            <a:avLst/>
          </a:prstGeom>
          <a:noFill/>
        </p:spPr>
        <p:txBody>
          <a:bodyPr wrap="square" rtlCol="0">
            <a:spAutoFit/>
          </a:bodyPr>
          <a:lstStyle/>
          <a:p>
            <a:r>
              <a:rPr lang="en-GB" sz="1000" dirty="0"/>
              <a:t>Sam has just left the armed forces a hero after doing two tours in Iraq and one tour in Afghan. He is also a fitness instructor and a very successful boxer. He is a very bright young man with a lot of ideas as is the case with the rest of the team above. He now wants to get into programming so he will be one of the first people to take the course. He also states that everyone in the army wants to now become a programmer too, so this is yet another golden opportunity. We will be creating an army of developers out of the army, our marketing pitch will be along the lines of "Put your guns down, pick up your keyboards and make peace, not war." Since remember all of our products are aimed at helping people and the environment making the world a better place for all. He also has good contacts both within the army and Help for Heroes, which will make maximum use of for marketing our developer training programme.</a:t>
            </a:r>
          </a:p>
        </p:txBody>
      </p:sp>
      <p:sp>
        <p:nvSpPr>
          <p:cNvPr id="19" name="TextBox 18"/>
          <p:cNvSpPr txBox="1"/>
          <p:nvPr/>
        </p:nvSpPr>
        <p:spPr>
          <a:xfrm>
            <a:off x="7594399" y="3058540"/>
            <a:ext cx="3607284" cy="553998"/>
          </a:xfrm>
          <a:prstGeom prst="rect">
            <a:avLst/>
          </a:prstGeom>
          <a:noFill/>
        </p:spPr>
        <p:txBody>
          <a:bodyPr wrap="square" rtlCol="0">
            <a:spAutoFit/>
          </a:bodyPr>
          <a:lstStyle/>
          <a:p>
            <a:pPr algn="ctr"/>
            <a:r>
              <a:rPr lang="en-US" sz="1600" dirty="0">
                <a:solidFill>
                  <a:schemeClr val="tx1">
                    <a:lumMod val="75000"/>
                    <a:lumOff val="25000"/>
                  </a:schemeClr>
                </a:solidFill>
              </a:rPr>
              <a:t>Martin Schiller</a:t>
            </a:r>
          </a:p>
          <a:p>
            <a:pPr algn="ctr"/>
            <a:r>
              <a:rPr lang="en-US" sz="1400" dirty="0">
                <a:solidFill>
                  <a:schemeClr val="tx1">
                    <a:lumMod val="75000"/>
                    <a:lumOff val="25000"/>
                  </a:schemeClr>
                </a:solidFill>
              </a:rPr>
              <a:t>Programmer</a:t>
            </a:r>
          </a:p>
        </p:txBody>
      </p:sp>
      <p:sp>
        <p:nvSpPr>
          <p:cNvPr id="20" name="TextBox 19"/>
          <p:cNvSpPr txBox="1"/>
          <p:nvPr/>
        </p:nvSpPr>
        <p:spPr>
          <a:xfrm>
            <a:off x="7975114" y="3823375"/>
            <a:ext cx="2882539" cy="1631216"/>
          </a:xfrm>
          <a:prstGeom prst="rect">
            <a:avLst/>
          </a:prstGeom>
          <a:noFill/>
        </p:spPr>
        <p:txBody>
          <a:bodyPr wrap="square" rtlCol="0">
            <a:spAutoFit/>
          </a:bodyPr>
          <a:lstStyle/>
          <a:p>
            <a:r>
              <a:rPr lang="en-GB" sz="1000" dirty="0"/>
              <a:t>Martin was born in Munich, but after 10 years he left Germany and lived another 8 years in Malta. He got interested in the digital world at a young age and started to learn programming at the age of 14. He experimented with many different programming                       languages including python, java, ruby, </a:t>
            </a:r>
            <a:r>
              <a:rPr lang="en-GB" sz="1000" dirty="0" err="1"/>
              <a:t>lua</a:t>
            </a:r>
            <a:r>
              <a:rPr lang="en-GB" sz="1000" dirty="0"/>
              <a:t>, </a:t>
            </a:r>
            <a:r>
              <a:rPr lang="en-GB" sz="1000" dirty="0" err="1"/>
              <a:t>javascript</a:t>
            </a:r>
            <a:r>
              <a:rPr lang="en-GB" sz="1000" dirty="0"/>
              <a:t>, </a:t>
            </a:r>
            <a:r>
              <a:rPr lang="en-GB" sz="1000" dirty="0" err="1"/>
              <a:t>haxe</a:t>
            </a:r>
            <a:r>
              <a:rPr lang="en-GB" sz="1000" dirty="0"/>
              <a:t>, dart and used various 2D game frameworks such as </a:t>
            </a:r>
            <a:r>
              <a:rPr lang="en-GB" sz="1000" dirty="0" err="1"/>
              <a:t>openfl</a:t>
            </a:r>
            <a:r>
              <a:rPr lang="en-GB" sz="1000" dirty="0"/>
              <a:t>, love2d, </a:t>
            </a:r>
            <a:r>
              <a:rPr lang="en-GB" sz="1000" dirty="0" err="1"/>
              <a:t>pixijs</a:t>
            </a:r>
            <a:r>
              <a:rPr lang="en-GB" sz="1000" dirty="0"/>
              <a:t> and </a:t>
            </a:r>
            <a:r>
              <a:rPr lang="en-GB" sz="1000" dirty="0" err="1"/>
              <a:t>haxeflixel</a:t>
            </a:r>
            <a:r>
              <a:rPr lang="en-GB" sz="1000" dirty="0"/>
              <a:t>. </a:t>
            </a:r>
          </a:p>
        </p:txBody>
      </p:sp>
      <p:sp>
        <p:nvSpPr>
          <p:cNvPr id="27" name="TextBox 26"/>
          <p:cNvSpPr txBox="1"/>
          <p:nvPr/>
        </p:nvSpPr>
        <p:spPr>
          <a:xfrm>
            <a:off x="84921" y="6596557"/>
            <a:ext cx="12131312" cy="246221"/>
          </a:xfrm>
          <a:prstGeom prst="rect">
            <a:avLst/>
          </a:prstGeom>
          <a:noFill/>
        </p:spPr>
        <p:txBody>
          <a:bodyPr wrap="square" rtlCol="0">
            <a:spAutoFit/>
          </a:bodyPr>
          <a:lstStyle/>
          <a:p>
            <a:r>
              <a:rPr lang="en-GB" sz="1000" dirty="0"/>
              <a:t>* We have a number of other team members, please check the website &amp; Business Plan to view them. We have people joining our talented team all of the time who are inspired and motivated by our vision.</a:t>
            </a:r>
          </a:p>
        </p:txBody>
      </p:sp>
      <p:pic>
        <p:nvPicPr>
          <p:cNvPr id="4" name="Picture 3" descr="A person wearing a suit and tie smiling at the camera&#10;&#10;Description automatically generated">
            <a:extLst>
              <a:ext uri="{FF2B5EF4-FFF2-40B4-BE49-F238E27FC236}">
                <a16:creationId xmlns:a16="http://schemas.microsoft.com/office/drawing/2014/main" id="{B908277E-1D67-41BD-BA5D-B84335A7A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138" y="1336516"/>
            <a:ext cx="1502154" cy="1437297"/>
          </a:xfrm>
          <a:prstGeom prst="ellipse">
            <a:avLst/>
          </a:prstGeom>
          <a:ln>
            <a:noFill/>
          </a:ln>
          <a:effectLst>
            <a:softEdge rad="112500"/>
          </a:effectLst>
        </p:spPr>
      </p:pic>
      <p:pic>
        <p:nvPicPr>
          <p:cNvPr id="6" name="Picture 5" descr="A picture containing person, man, photo, building&#10;&#10;Description automatically generated">
            <a:extLst>
              <a:ext uri="{FF2B5EF4-FFF2-40B4-BE49-F238E27FC236}">
                <a16:creationId xmlns:a16="http://schemas.microsoft.com/office/drawing/2014/main" id="{5033EB12-76BC-47C8-A339-A720EB653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613" y="1361521"/>
            <a:ext cx="1492576" cy="1451302"/>
          </a:xfrm>
          <a:prstGeom prst="ellipse">
            <a:avLst/>
          </a:prstGeom>
          <a:ln>
            <a:noFill/>
          </a:ln>
          <a:effectLst>
            <a:softEdge rad="112500"/>
          </a:effectLst>
        </p:spPr>
      </p:pic>
      <p:pic>
        <p:nvPicPr>
          <p:cNvPr id="9" name="Picture 8" descr="A picture containing man, person, holding, photo&#10;&#10;Description automatically generated">
            <a:extLst>
              <a:ext uri="{FF2B5EF4-FFF2-40B4-BE49-F238E27FC236}">
                <a16:creationId xmlns:a16="http://schemas.microsoft.com/office/drawing/2014/main" id="{5D62691D-8DF3-4CB8-891E-DA653F1EC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309" y="1322511"/>
            <a:ext cx="1526891" cy="1451302"/>
          </a:xfrm>
          <a:prstGeom prst="ellipse">
            <a:avLst/>
          </a:prstGeom>
          <a:ln>
            <a:noFill/>
          </a:ln>
          <a:effectLst>
            <a:softEdge rad="112500"/>
          </a:effectLst>
        </p:spPr>
      </p:pic>
    </p:spTree>
    <p:extLst>
      <p:ext uri="{BB962C8B-B14F-4D97-AF65-F5344CB8AC3E}">
        <p14:creationId xmlns:p14="http://schemas.microsoft.com/office/powerpoint/2010/main" val="2710371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5905"/>
          </a:xfrm>
        </p:spPr>
        <p:txBody>
          <a:bodyPr/>
          <a:lstStyle/>
          <a:p>
            <a:r>
              <a:rPr lang="en-US" dirty="0"/>
              <a:t>Financials</a:t>
            </a:r>
          </a:p>
        </p:txBody>
      </p:sp>
      <p:pic>
        <p:nvPicPr>
          <p:cNvPr id="8" name="Picture 7"/>
          <p:cNvPicPr/>
          <p:nvPr/>
        </p:nvPicPr>
        <p:blipFill>
          <a:blip r:embed="rId2" cstate="print"/>
          <a:stretch>
            <a:fillRect/>
          </a:stretch>
        </p:blipFill>
        <p:spPr>
          <a:xfrm>
            <a:off x="819963" y="1666085"/>
            <a:ext cx="4026357" cy="2644661"/>
          </a:xfrm>
          <a:prstGeom prst="rect">
            <a:avLst/>
          </a:prstGeom>
        </p:spPr>
      </p:pic>
      <p:pic>
        <p:nvPicPr>
          <p:cNvPr id="9" name="Picture 8"/>
          <p:cNvPicPr/>
          <p:nvPr/>
        </p:nvPicPr>
        <p:blipFill>
          <a:blip r:embed="rId3" cstate="print"/>
          <a:stretch>
            <a:fillRect/>
          </a:stretch>
        </p:blipFill>
        <p:spPr>
          <a:xfrm>
            <a:off x="4904435" y="1618334"/>
            <a:ext cx="4161184" cy="2718537"/>
          </a:xfrm>
          <a:prstGeom prst="rect">
            <a:avLst/>
          </a:prstGeom>
        </p:spPr>
      </p:pic>
      <p:pic>
        <p:nvPicPr>
          <p:cNvPr id="10" name="Picture 9"/>
          <p:cNvPicPr/>
          <p:nvPr/>
        </p:nvPicPr>
        <p:blipFill>
          <a:blip r:embed="rId4" cstate="print"/>
          <a:stretch>
            <a:fillRect/>
          </a:stretch>
        </p:blipFill>
        <p:spPr>
          <a:xfrm>
            <a:off x="822814" y="4349935"/>
            <a:ext cx="3971255" cy="2246811"/>
          </a:xfrm>
          <a:prstGeom prst="rect">
            <a:avLst/>
          </a:prstGeom>
        </p:spPr>
      </p:pic>
      <p:pic>
        <p:nvPicPr>
          <p:cNvPr id="11" name="Picture 10"/>
          <p:cNvPicPr/>
          <p:nvPr/>
        </p:nvPicPr>
        <p:blipFill>
          <a:blip r:embed="rId5" cstate="print"/>
          <a:stretch>
            <a:fillRect/>
          </a:stretch>
        </p:blipFill>
        <p:spPr>
          <a:xfrm>
            <a:off x="4898569" y="4323808"/>
            <a:ext cx="4153988" cy="2364379"/>
          </a:xfrm>
          <a:prstGeom prst="rect">
            <a:avLst/>
          </a:prstGeom>
        </p:spPr>
      </p:pic>
      <p:sp>
        <p:nvSpPr>
          <p:cNvPr id="12" name="TextBox 11"/>
          <p:cNvSpPr txBox="1"/>
          <p:nvPr/>
        </p:nvSpPr>
        <p:spPr>
          <a:xfrm>
            <a:off x="1565609" y="1325537"/>
            <a:ext cx="2454445" cy="400110"/>
          </a:xfrm>
          <a:prstGeom prst="rect">
            <a:avLst/>
          </a:prstGeom>
          <a:noFill/>
        </p:spPr>
        <p:txBody>
          <a:bodyPr wrap="square" rtlCol="0">
            <a:spAutoFit/>
          </a:bodyPr>
          <a:lstStyle/>
          <a:p>
            <a:pPr algn="ctr"/>
            <a:r>
              <a:rPr lang="en-US" sz="2000" dirty="0">
                <a:solidFill>
                  <a:schemeClr val="tx1">
                    <a:lumMod val="75000"/>
                    <a:lumOff val="25000"/>
                  </a:schemeClr>
                </a:solidFill>
              </a:rPr>
              <a:t>Conservative</a:t>
            </a:r>
          </a:p>
        </p:txBody>
      </p:sp>
      <p:sp>
        <p:nvSpPr>
          <p:cNvPr id="13" name="TextBox 12"/>
          <p:cNvSpPr txBox="1"/>
          <p:nvPr/>
        </p:nvSpPr>
        <p:spPr>
          <a:xfrm>
            <a:off x="5741365" y="1321182"/>
            <a:ext cx="2454445" cy="400110"/>
          </a:xfrm>
          <a:prstGeom prst="rect">
            <a:avLst/>
          </a:prstGeom>
          <a:noFill/>
        </p:spPr>
        <p:txBody>
          <a:bodyPr wrap="square" rtlCol="0">
            <a:spAutoFit/>
          </a:bodyPr>
          <a:lstStyle/>
          <a:p>
            <a:pPr algn="ctr"/>
            <a:r>
              <a:rPr lang="en-US" sz="2000" dirty="0">
                <a:solidFill>
                  <a:schemeClr val="tx1">
                    <a:lumMod val="75000"/>
                    <a:lumOff val="25000"/>
                  </a:schemeClr>
                </a:solidFill>
              </a:rPr>
              <a:t>Optimistic</a:t>
            </a:r>
          </a:p>
        </p:txBody>
      </p:sp>
    </p:spTree>
    <p:extLst>
      <p:ext uri="{BB962C8B-B14F-4D97-AF65-F5344CB8AC3E}">
        <p14:creationId xmlns:p14="http://schemas.microsoft.com/office/powerpoint/2010/main" val="983619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a:t>
            </a:r>
          </a:p>
        </p:txBody>
      </p:sp>
      <p:sp>
        <p:nvSpPr>
          <p:cNvPr id="9" name="TextBox 8"/>
          <p:cNvSpPr txBox="1"/>
          <p:nvPr/>
        </p:nvSpPr>
        <p:spPr>
          <a:xfrm>
            <a:off x="3825483" y="1521479"/>
            <a:ext cx="5928117" cy="3416320"/>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The software industry has the power to transform lives through engaging people with innovative products that help them to grow and develop.  Recent popular examples include health apps, mindfulness apps and mind training games.   </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wish to take this to the </a:t>
            </a:r>
            <a:r>
              <a:rPr lang="en-GB" sz="1200" b="1" i="1" dirty="0"/>
              <a:t>next</a:t>
            </a:r>
            <a:r>
              <a:rPr lang="en-GB" sz="1200" dirty="0"/>
              <a:t> level and help make the world a better place by using technology for good, by bringing people together and to support, guide and educate everyone on how we can all live happier, fulfilling lives and at the same time how we can help save our planet.</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will do this by creating a suite of </a:t>
            </a:r>
            <a:r>
              <a:rPr lang="en-GB" sz="1200" b="1" i="1" dirty="0"/>
              <a:t>next gen </a:t>
            </a:r>
            <a:r>
              <a:rPr lang="en-GB" sz="1200" dirty="0"/>
              <a:t>apps &amp; games using the latest cutting edge technology such as Virtual Reality, Augmented Reality, Real-time emotional feedback, face/voice recognition,  motion detection and so much more.</a:t>
            </a:r>
          </a:p>
          <a:p>
            <a:endParaRPr lang="en-GB" sz="1200" dirty="0"/>
          </a:p>
          <a:p>
            <a:endParaRPr lang="en-GB" sz="1200" dirty="0"/>
          </a:p>
          <a:p>
            <a:endParaRPr lang="en-GB" sz="1200" dirty="0"/>
          </a:p>
          <a:p>
            <a:endParaRPr lang="en-GB" sz="1200" dirty="0"/>
          </a:p>
        </p:txBody>
      </p:sp>
      <p:pic>
        <p:nvPicPr>
          <p:cNvPr id="6" name="Picture 5" descr="16938461_1133301290132503_5669289458822984864_n.jpg"/>
          <p:cNvPicPr>
            <a:picLocks noChangeAspect="1"/>
          </p:cNvPicPr>
          <p:nvPr/>
        </p:nvPicPr>
        <p:blipFill>
          <a:blip r:embed="rId2" cstate="print"/>
          <a:stretch>
            <a:fillRect/>
          </a:stretch>
        </p:blipFill>
        <p:spPr>
          <a:xfrm>
            <a:off x="520338" y="1639660"/>
            <a:ext cx="3172000" cy="2109380"/>
          </a:xfrm>
          <a:prstGeom prst="rect">
            <a:avLst/>
          </a:prstGeom>
        </p:spPr>
      </p:pic>
    </p:spTree>
    <p:extLst>
      <p:ext uri="{BB962C8B-B14F-4D97-AF65-F5344CB8AC3E}">
        <p14:creationId xmlns:p14="http://schemas.microsoft.com/office/powerpoint/2010/main" val="854587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5905"/>
          </a:xfrm>
        </p:spPr>
        <p:txBody>
          <a:bodyPr/>
          <a:lstStyle/>
          <a:p>
            <a:r>
              <a:rPr lang="en-US" dirty="0"/>
              <a:t>Competitors</a:t>
            </a:r>
          </a:p>
        </p:txBody>
      </p:sp>
      <p:sp>
        <p:nvSpPr>
          <p:cNvPr id="7" name="Content Placeholder 2"/>
          <p:cNvSpPr>
            <a:spLocks noGrp="1"/>
          </p:cNvSpPr>
          <p:nvPr>
            <p:ph idx="1"/>
          </p:nvPr>
        </p:nvSpPr>
        <p:spPr>
          <a:xfrm>
            <a:off x="3004630" y="1574754"/>
            <a:ext cx="6505304" cy="4924697"/>
          </a:xfrm>
        </p:spPr>
        <p:txBody>
          <a:bodyPr>
            <a:normAutofit/>
          </a:bodyPr>
          <a:lstStyle/>
          <a:p>
            <a:r>
              <a:rPr lang="en-GB" sz="1200" dirty="0"/>
              <a:t>Our main competitors are Microsoft, Apple, </a:t>
            </a:r>
            <a:r>
              <a:rPr lang="en-GB" sz="1200" dirty="0" err="1"/>
              <a:t>FaceBook</a:t>
            </a:r>
            <a:r>
              <a:rPr lang="en-GB" sz="1200" dirty="0"/>
              <a:t>, Google, </a:t>
            </a:r>
            <a:r>
              <a:rPr lang="en-GB" sz="1200" dirty="0" err="1"/>
              <a:t>Mojang</a:t>
            </a:r>
            <a:r>
              <a:rPr lang="en-GB" sz="1200" dirty="0"/>
              <a:t> and Blizzard.  We are aware of our competitors’ strengths and weaknesses and can learn from areas where they have not been successful such as:</a:t>
            </a:r>
          </a:p>
          <a:p>
            <a:pPr lvl="1"/>
            <a:r>
              <a:rPr lang="en-GB" sz="1200" dirty="0"/>
              <a:t>Pokémon’s rapidly declining users due to lack of engagement &amp; immersion.</a:t>
            </a:r>
          </a:p>
          <a:p>
            <a:pPr lvl="1"/>
            <a:r>
              <a:rPr lang="en-GB" sz="1200" dirty="0"/>
              <a:t>Security risks of Pokémon and Ingress</a:t>
            </a:r>
          </a:p>
          <a:p>
            <a:pPr lvl="1"/>
            <a:r>
              <a:rPr lang="en-GB" sz="1200" dirty="0" err="1"/>
              <a:t>Facebook</a:t>
            </a:r>
            <a:r>
              <a:rPr lang="en-GB" sz="1200" dirty="0"/>
              <a:t> selling peoples private data and lack of transparency, which people are becoming less and less happy about.</a:t>
            </a:r>
          </a:p>
          <a:p>
            <a:pPr lvl="1"/>
            <a:r>
              <a:rPr lang="en-GB" sz="1200" dirty="0"/>
              <a:t>Google also collecting peoples private data.</a:t>
            </a:r>
          </a:p>
          <a:p>
            <a:r>
              <a:rPr lang="en-GB" sz="1200" dirty="0"/>
              <a:t>Our major competitors all use very similar strategies, which is why we are guaranteed to succeed due to our strategy being completely new and original. We will be the only software company who focuses completely on the wellbeing/spiritual/environment arena.  </a:t>
            </a:r>
          </a:p>
          <a:p>
            <a:r>
              <a:rPr lang="en-GB" sz="1200" dirty="0"/>
              <a:t>Our training course allows us access to the brightest minds (autism) meaning that we will be highly competitive with our vast developer resource.  Our founder, David </a:t>
            </a:r>
            <a:r>
              <a:rPr lang="en-GB" sz="1200" dirty="0" err="1"/>
              <a:t>Ellams</a:t>
            </a:r>
            <a:r>
              <a:rPr lang="en-GB" sz="1200" dirty="0"/>
              <a:t> has already demonstrated his abilities, often creating software for his previous private clients before finding that, years later, similar programs have been developed by Google and are now in everyday use.  One example is the search suggestions in Google and YouTube.  </a:t>
            </a:r>
          </a:p>
          <a:p>
            <a:r>
              <a:rPr lang="en-GB" sz="1200" dirty="0"/>
              <a:t>The fact that we are a small, dynamic organisation is in our favour as we are able to adapt quicker.  Large corporations take time to adapt and respond. This provides us with an advantage to disrupt the market.</a:t>
            </a:r>
          </a:p>
        </p:txBody>
      </p:sp>
      <p:pic>
        <p:nvPicPr>
          <p:cNvPr id="11" name="Picture 10" descr="fb.png"/>
          <p:cNvPicPr>
            <a:picLocks noChangeAspect="1"/>
          </p:cNvPicPr>
          <p:nvPr/>
        </p:nvPicPr>
        <p:blipFill>
          <a:blip r:embed="rId2" cstate="print"/>
          <a:stretch>
            <a:fillRect/>
          </a:stretch>
        </p:blipFill>
        <p:spPr>
          <a:xfrm>
            <a:off x="350928" y="1574754"/>
            <a:ext cx="2091827" cy="780873"/>
          </a:xfrm>
          <a:prstGeom prst="rect">
            <a:avLst/>
          </a:prstGeom>
        </p:spPr>
      </p:pic>
      <p:pic>
        <p:nvPicPr>
          <p:cNvPr id="12" name="Picture 11" descr="apple.png"/>
          <p:cNvPicPr>
            <a:picLocks noChangeAspect="1"/>
          </p:cNvPicPr>
          <p:nvPr/>
        </p:nvPicPr>
        <p:blipFill>
          <a:blip r:embed="rId3" cstate="print"/>
          <a:stretch>
            <a:fillRect/>
          </a:stretch>
        </p:blipFill>
        <p:spPr>
          <a:xfrm>
            <a:off x="2037804" y="2795453"/>
            <a:ext cx="953589" cy="953589"/>
          </a:xfrm>
          <a:prstGeom prst="rect">
            <a:avLst/>
          </a:prstGeom>
        </p:spPr>
      </p:pic>
      <p:pic>
        <p:nvPicPr>
          <p:cNvPr id="13" name="Picture 12" descr="ms.png"/>
          <p:cNvPicPr>
            <a:picLocks noChangeAspect="1"/>
          </p:cNvPicPr>
          <p:nvPr/>
        </p:nvPicPr>
        <p:blipFill>
          <a:blip r:embed="rId4" cstate="print"/>
          <a:stretch>
            <a:fillRect/>
          </a:stretch>
        </p:blipFill>
        <p:spPr>
          <a:xfrm>
            <a:off x="235131" y="4226923"/>
            <a:ext cx="2338251" cy="500367"/>
          </a:xfrm>
          <a:prstGeom prst="rect">
            <a:avLst/>
          </a:prstGeom>
        </p:spPr>
      </p:pic>
      <p:pic>
        <p:nvPicPr>
          <p:cNvPr id="14" name="Picture 13" descr="original_images-Google_Logo.png"/>
          <p:cNvPicPr>
            <a:picLocks noChangeAspect="1"/>
          </p:cNvPicPr>
          <p:nvPr/>
        </p:nvPicPr>
        <p:blipFill>
          <a:blip r:embed="rId5" cstate="print"/>
          <a:stretch>
            <a:fillRect/>
          </a:stretch>
        </p:blipFill>
        <p:spPr>
          <a:xfrm>
            <a:off x="226423" y="4583568"/>
            <a:ext cx="2526627" cy="1804170"/>
          </a:xfrm>
          <a:prstGeom prst="rect">
            <a:avLst/>
          </a:prstGeom>
        </p:spPr>
      </p:pic>
      <p:pic>
        <p:nvPicPr>
          <p:cNvPr id="15" name="Picture 14" descr="mojang.png"/>
          <p:cNvPicPr>
            <a:picLocks noChangeAspect="1"/>
          </p:cNvPicPr>
          <p:nvPr/>
        </p:nvPicPr>
        <p:blipFill>
          <a:blip r:embed="rId6" cstate="print"/>
          <a:stretch>
            <a:fillRect/>
          </a:stretch>
        </p:blipFill>
        <p:spPr>
          <a:xfrm>
            <a:off x="534037" y="5870984"/>
            <a:ext cx="1974031" cy="987016"/>
          </a:xfrm>
          <a:prstGeom prst="rect">
            <a:avLst/>
          </a:prstGeom>
        </p:spPr>
      </p:pic>
      <p:pic>
        <p:nvPicPr>
          <p:cNvPr id="16" name="Picture 15" descr="Blizzard_Entertainment_Logo.svg.png"/>
          <p:cNvPicPr>
            <a:picLocks noChangeAspect="1"/>
          </p:cNvPicPr>
          <p:nvPr/>
        </p:nvPicPr>
        <p:blipFill>
          <a:blip r:embed="rId7" cstate="print"/>
          <a:stretch>
            <a:fillRect/>
          </a:stretch>
        </p:blipFill>
        <p:spPr>
          <a:xfrm>
            <a:off x="209005" y="2845256"/>
            <a:ext cx="1776549" cy="932689"/>
          </a:xfrm>
          <a:prstGeom prst="rect">
            <a:avLst/>
          </a:prstGeom>
        </p:spPr>
      </p:pic>
    </p:spTree>
    <p:extLst>
      <p:ext uri="{BB962C8B-B14F-4D97-AF65-F5344CB8AC3E}">
        <p14:creationId xmlns:p14="http://schemas.microsoft.com/office/powerpoint/2010/main" val="19853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8095"/>
          </a:xfrm>
        </p:spPr>
        <p:txBody>
          <a:bodyPr/>
          <a:lstStyle/>
          <a:p>
            <a:r>
              <a:rPr lang="en-US" dirty="0"/>
              <a:t>Use of Funds</a:t>
            </a:r>
          </a:p>
        </p:txBody>
      </p:sp>
      <p:sp>
        <p:nvSpPr>
          <p:cNvPr id="4" name="Content Placeholder 2"/>
          <p:cNvSpPr>
            <a:spLocks noGrp="1"/>
          </p:cNvSpPr>
          <p:nvPr>
            <p:ph idx="1"/>
          </p:nvPr>
        </p:nvSpPr>
        <p:spPr>
          <a:xfrm>
            <a:off x="677334" y="2160589"/>
            <a:ext cx="5044197" cy="3880773"/>
          </a:xfrm>
        </p:spPr>
        <p:txBody>
          <a:bodyPr>
            <a:normAutofit fontScale="85000" lnSpcReduction="20000"/>
          </a:bodyPr>
          <a:lstStyle/>
          <a:p>
            <a:r>
              <a:rPr lang="en-GB" dirty="0"/>
              <a:t>The shareholder makes regular investments to the business in order to continue development but in order to drive the business forward, the business requires a minimum of £300,000 to expand.  The investment will go towards getting a prototype developed for Our World so we can then attract further investment.  </a:t>
            </a:r>
          </a:p>
          <a:p>
            <a:r>
              <a:rPr lang="en-GB" dirty="0"/>
              <a:t>It will also go to the development costs of a number of smaller apps &amp; games we have planned, which will in turn integrate into Our World. They will also be released before Our World and so will also help cover the development costs of Our World. </a:t>
            </a:r>
          </a:p>
          <a:p>
            <a:r>
              <a:rPr lang="en-GB" dirty="0"/>
              <a:t>Approximately £20,000 will go to the smaller apps &amp; games and the rest to Our World.</a:t>
            </a:r>
          </a:p>
          <a:p>
            <a:r>
              <a:rPr lang="en-GB" dirty="0"/>
              <a:t>We are also looking for £300,000 for Yoga4Autism either as a separate investment or as part of this one. We will be developing a more detailed separate plan for Yoga4Autism later if it is needed.</a:t>
            </a:r>
          </a:p>
        </p:txBody>
      </p:sp>
      <p:graphicFrame>
        <p:nvGraphicFramePr>
          <p:cNvPr id="5" name="Chart 4"/>
          <p:cNvGraphicFramePr/>
          <p:nvPr>
            <p:extLst>
              <p:ext uri="{D42A27DB-BD31-4B8C-83A1-F6EECF244321}">
                <p14:modId xmlns:p14="http://schemas.microsoft.com/office/powerpoint/2010/main" val="1133014197"/>
              </p:ext>
            </p:extLst>
          </p:nvPr>
        </p:nvGraphicFramePr>
        <p:xfrm>
          <a:off x="5065295" y="1896331"/>
          <a:ext cx="4475748" cy="41450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9383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7870318" cy="866503"/>
          </a:xfrm>
        </p:spPr>
        <p:txBody>
          <a:bodyPr>
            <a:normAutofit/>
          </a:bodyPr>
          <a:lstStyle/>
          <a:p>
            <a:r>
              <a:rPr lang="en-GB" b="1" dirty="0"/>
              <a:t>Golden Opportunity For Investors</a:t>
            </a:r>
            <a:endParaRPr lang="en-GB"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716508"/>
            <a:ext cx="2882536" cy="2159119"/>
          </a:xfrm>
          <a:prstGeom prst="rect">
            <a:avLst/>
          </a:prstGeom>
        </p:spPr>
      </p:pic>
      <p:sp>
        <p:nvSpPr>
          <p:cNvPr id="7" name="TextBox 6">
            <a:extLst>
              <a:ext uri="{FF2B5EF4-FFF2-40B4-BE49-F238E27FC236}">
                <a16:creationId xmlns:a16="http://schemas.microsoft.com/office/drawing/2014/main" id="{5CE5CBA9-1158-474C-8AEE-B85368CAEC8D}"/>
              </a:ext>
            </a:extLst>
          </p:cNvPr>
          <p:cNvSpPr txBox="1"/>
          <p:nvPr/>
        </p:nvSpPr>
        <p:spPr>
          <a:xfrm>
            <a:off x="3996912" y="1613470"/>
            <a:ext cx="5518149" cy="3600986"/>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​You have the opportunity of the lifetime to get in on the ground floor for what is to become a leading industry in the future world that is birthing now. Everywhere people are now looking at ways in how they can do their bit to make this world a better place. By supporting this ground breaking project you will not only be doing your bit and leaving your mark on the world, but you will also be recognised as one of the founders of a game so epic that really will help change the world. This is not just trend setting and leading the way, this is a whole new way of being, the way of the future... so choose to be part of it or be left behind. You will of course profit immensely from this investment, we predict this game will be worth billions in the future...</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aim to be the next Microsoft, Google, Apple and Facebook. That is how big our vision and ambition is! The difference is all our profits will be used to help make the world a better place and not for selfish gain...</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b="1" dirty="0"/>
              <a:t>​But at the end of the day, it is important to remember that it doesn't really matter how much money you make or horde if there is no planet left to enjoy or spend it...</a:t>
            </a:r>
          </a:p>
        </p:txBody>
      </p:sp>
    </p:spTree>
    <p:extLst>
      <p:ext uri="{BB962C8B-B14F-4D97-AF65-F5344CB8AC3E}">
        <p14:creationId xmlns:p14="http://schemas.microsoft.com/office/powerpoint/2010/main" val="568587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6213796" cy="866503"/>
          </a:xfrm>
        </p:spPr>
        <p:txBody>
          <a:bodyPr>
            <a:noAutofit/>
          </a:bodyPr>
          <a:lstStyle/>
          <a:p>
            <a:pPr lvl="0">
              <a:defRPr/>
            </a:pPr>
            <a:r>
              <a:rPr lang="en-GB" dirty="0"/>
              <a:t>What Will Be YOUR Legacy?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707549"/>
            <a:ext cx="2882536" cy="1515656"/>
          </a:xfrm>
          <a:prstGeom prst="rect">
            <a:avLst/>
          </a:prstGeom>
        </p:spPr>
      </p:pic>
      <p:sp>
        <p:nvSpPr>
          <p:cNvPr id="7" name="TextBox 6">
            <a:extLst>
              <a:ext uri="{FF2B5EF4-FFF2-40B4-BE49-F238E27FC236}">
                <a16:creationId xmlns:a16="http://schemas.microsoft.com/office/drawing/2014/main" id="{5CE5CBA9-1158-474C-8AEE-B85368CAEC8D}"/>
              </a:ext>
            </a:extLst>
          </p:cNvPr>
          <p:cNvSpPr txBox="1"/>
          <p:nvPr/>
        </p:nvSpPr>
        <p:spPr>
          <a:xfrm>
            <a:off x="3996912" y="1613470"/>
            <a:ext cx="5650671" cy="2492990"/>
          </a:xfrm>
          <a:prstGeom prst="rect">
            <a:avLst/>
          </a:prstGeom>
          <a:noFill/>
        </p:spPr>
        <p:txBody>
          <a:bodyPr wrap="square" rtlCol="0">
            <a:spAutoFit/>
          </a:bodyPr>
          <a:lstStyle/>
          <a:p>
            <a:pPr marL="171450" indent="-171450">
              <a:buFont typeface="Wingdings" panose="05000000000000000000" pitchFamily="2" charset="2"/>
              <a:buChar char="Ø"/>
            </a:pPr>
            <a:r>
              <a:rPr lang="en-GB" sz="1200" dirty="0"/>
              <a:t>What mark do you want to leave on the world? What do you want to be remembered for? Leave a better world to your kids and grandkids. Leave a legacy you will be proud off, and in doing so give the next generations a brighter future...</a:t>
            </a:r>
          </a:p>
          <a:p>
            <a:pPr marL="171450" indent="-171450">
              <a:buFont typeface="Wingdings" panose="05000000000000000000" pitchFamily="2" charset="2"/>
              <a:buChar char="Ø"/>
            </a:pPr>
            <a:endParaRPr lang="en-GB" sz="1200" dirty="0"/>
          </a:p>
          <a:p>
            <a:pPr marL="171450" indent="-171450">
              <a:buFont typeface="Wingdings" panose="05000000000000000000" pitchFamily="2" charset="2"/>
              <a:buChar char="Ø"/>
            </a:pPr>
            <a:r>
              <a:rPr lang="en-GB" sz="1200" dirty="0"/>
              <a:t>The game will teach people how to care for our world and look after the environment in fun and entertaining ways. It will tackle the environmental crisis we are currently facing such as plastic pollution, endangered animals, oil spills, fossil fuels, fracking, rainforest's etc.</a:t>
            </a:r>
          </a:p>
          <a:p>
            <a:pPr marL="171450" indent="-171450">
              <a:buFont typeface="Wingdings" panose="05000000000000000000" pitchFamily="2" charset="2"/>
              <a:buChar char="Ø"/>
            </a:pPr>
            <a:endParaRPr lang="en-GB" sz="1200" dirty="0"/>
          </a:p>
          <a:p>
            <a:pPr marL="171450" indent="-171450">
              <a:buFont typeface="Wingdings" panose="05000000000000000000" pitchFamily="2" charset="2"/>
              <a:buChar char="Ø"/>
            </a:pPr>
            <a:r>
              <a:rPr lang="en-GB" sz="1200" dirty="0"/>
              <a:t>​It will teach people to respect our beautiful planet that sustains us and to start prioritising people’s health and the environment above all else, our survival as a species depends on it…</a:t>
            </a:r>
          </a:p>
        </p:txBody>
      </p:sp>
    </p:spTree>
    <p:extLst>
      <p:ext uri="{BB962C8B-B14F-4D97-AF65-F5344CB8AC3E}">
        <p14:creationId xmlns:p14="http://schemas.microsoft.com/office/powerpoint/2010/main" val="2466402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3C7E26-3E1A-4690-A0FB-286159CA37F1}"/>
              </a:ext>
            </a:extLst>
          </p:cNvPr>
          <p:cNvSpPr>
            <a:spLocks noGrp="1"/>
          </p:cNvSpPr>
          <p:nvPr>
            <p:ph type="title"/>
          </p:nvPr>
        </p:nvSpPr>
        <p:spPr/>
        <p:txBody>
          <a:bodyPr/>
          <a:lstStyle/>
          <a:p>
            <a:endParaRPr lang="en-GB"/>
          </a:p>
        </p:txBody>
      </p:sp>
      <p:pic>
        <p:nvPicPr>
          <p:cNvPr id="9" name="Picture 8" descr="A picture containing engine, light, sky&#10;&#10;Description automatically generated">
            <a:extLst>
              <a:ext uri="{FF2B5EF4-FFF2-40B4-BE49-F238E27FC236}">
                <a16:creationId xmlns:a16="http://schemas.microsoft.com/office/drawing/2014/main" id="{869E3D09-2780-44F0-982B-AAA306DF8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35" y="-1510496"/>
            <a:ext cx="12324735" cy="8368496"/>
          </a:xfrm>
          <a:prstGeom prst="rect">
            <a:avLst/>
          </a:prstGeom>
        </p:spPr>
      </p:pic>
    </p:spTree>
    <p:extLst>
      <p:ext uri="{BB962C8B-B14F-4D97-AF65-F5344CB8AC3E}">
        <p14:creationId xmlns:p14="http://schemas.microsoft.com/office/powerpoint/2010/main" val="4082765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pic>
        <p:nvPicPr>
          <p:cNvPr id="4" name="Picture 3" descr="FinalLogo.jpg"/>
          <p:cNvPicPr>
            <a:picLocks noChangeAspect="1"/>
          </p:cNvPicPr>
          <p:nvPr/>
        </p:nvPicPr>
        <p:blipFill>
          <a:blip r:embed="rId2" cstate="print"/>
          <a:stretch>
            <a:fillRect/>
          </a:stretch>
        </p:blipFill>
        <p:spPr>
          <a:xfrm>
            <a:off x="730574" y="1476103"/>
            <a:ext cx="2673531" cy="2673531"/>
          </a:xfrm>
          <a:prstGeom prst="rect">
            <a:avLst/>
          </a:prstGeom>
        </p:spPr>
      </p:pic>
      <p:sp>
        <p:nvSpPr>
          <p:cNvPr id="6" name="TextBox 5"/>
          <p:cNvSpPr txBox="1"/>
          <p:nvPr/>
        </p:nvSpPr>
        <p:spPr>
          <a:xfrm>
            <a:off x="3657599" y="1463549"/>
            <a:ext cx="5817705" cy="3785652"/>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Our World is a exciting next-gen 3D XR/IR (Infinite Reality) Game/Platform/Social Network/Operating System/App Store/Asset Store/E-commerce teaching people the importance of looking after themselves, each other and the environment using the latest cutting edge technologies such as Virtual Reality, Augmented Reality, Emotional Feedback, Voice Recognition &amp; Motion Detection. Imagine World of </a:t>
            </a:r>
            <a:r>
              <a:rPr lang="en-GB" sz="1200" dirty="0" err="1"/>
              <a:t>WarCraft</a:t>
            </a:r>
            <a:r>
              <a:rPr lang="en-GB" sz="1200" dirty="0"/>
              <a:t>, </a:t>
            </a:r>
            <a:r>
              <a:rPr lang="en-GB" sz="1200" dirty="0" err="1"/>
              <a:t>MineCraft</a:t>
            </a:r>
            <a:r>
              <a:rPr lang="en-GB" sz="1200" dirty="0"/>
              <a:t>, </a:t>
            </a:r>
            <a:r>
              <a:rPr lang="en-GB" sz="1200" dirty="0" err="1"/>
              <a:t>Pokemon</a:t>
            </a:r>
            <a:r>
              <a:rPr lang="en-GB" sz="1200" dirty="0"/>
              <a:t> Go combined and then evolved 20 years into the future but was also aimed at the upliftment of humanity and you still are not getting close to what Our World is. </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wish to reach the kids who are glued to their phones and consoles and never go outside, this game will encourage them to get out into parks and interact with people in fun creative ways face to face instead of through their phones. It teaches people the importance of real-life face to face connections with human beings and encourages them to get out into nature using Augmented Reality similar to Pokémon Go but on a much more evolved scale. This is our flagship product and is our top priority due to the massive positive impact it will make upon the world...</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p:txBody>
      </p:sp>
      <p:sp>
        <p:nvSpPr>
          <p:cNvPr id="9" name="Title 1"/>
          <p:cNvSpPr txBox="1">
            <a:spLocks/>
          </p:cNvSpPr>
          <p:nvPr/>
        </p:nvSpPr>
        <p:spPr>
          <a:xfrm>
            <a:off x="3657599" y="742063"/>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The Game That Will Change The World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sp>
        <p:nvSpPr>
          <p:cNvPr id="6" name="TextBox 5"/>
          <p:cNvSpPr txBox="1"/>
          <p:nvPr/>
        </p:nvSpPr>
        <p:spPr>
          <a:xfrm>
            <a:off x="3851609" y="1299411"/>
            <a:ext cx="5835730" cy="4524315"/>
          </a:xfrm>
          <a:prstGeom prst="rect">
            <a:avLst/>
          </a:prstGeom>
          <a:noFill/>
        </p:spPr>
        <p:txBody>
          <a:bodyPr wrap="square" rtlCol="0">
            <a:spAutoFit/>
          </a:bodyPr>
          <a:lstStyle/>
          <a:p>
            <a:endParaRPr lang="en-GB" sz="1200" dirty="0"/>
          </a:p>
          <a:p>
            <a:pPr marL="285750" indent="-285750">
              <a:buFont typeface="Wingdings" panose="05000000000000000000" pitchFamily="2" charset="2"/>
              <a:buChar char="Ø"/>
            </a:pPr>
            <a:r>
              <a:rPr lang="en-GB" sz="1200" dirty="0"/>
              <a:t>We wish to bring people together, build online communities, encourage people to reach out and help strangers for the greater good of all. To encourage people to come and work together and to show how everyone benefits if they put their differences aside and start all rowing together. It will model the real world and also act as a simulation and training environment for how to make the real world a better place.</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are building the evolved benevolent version of the OASIS featured in the popular Ready Player One novel &amp; Spielberg film. </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Gamified decentralised distributed crowd-sourced 3D Google Maps/Google Earth replacement with geolocation quests and AR mode that comes alive when people start doing quests in their local parks/nature </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Encourages team work exercises such as treasure hunts and building sacred geometry and so much more!</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sp>
        <p:nvSpPr>
          <p:cNvPr id="9" name="Title 1"/>
          <p:cNvSpPr txBox="1">
            <a:spLocks/>
          </p:cNvSpPr>
          <p:nvPr/>
        </p:nvSpPr>
        <p:spPr>
          <a:xfrm>
            <a:off x="3851609" y="742063"/>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Bringing People Together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704084"/>
            <a:ext cx="2882536" cy="22382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sp>
        <p:nvSpPr>
          <p:cNvPr id="6" name="TextBox 5"/>
          <p:cNvSpPr txBox="1"/>
          <p:nvPr/>
        </p:nvSpPr>
        <p:spPr>
          <a:xfrm>
            <a:off x="3851609" y="1299411"/>
            <a:ext cx="5875487" cy="5816977"/>
          </a:xfrm>
          <a:prstGeom prst="rect">
            <a:avLst/>
          </a:prstGeom>
          <a:noFill/>
        </p:spPr>
        <p:txBody>
          <a:bodyPr wrap="square" rtlCol="0">
            <a:spAutoFit/>
          </a:bodyPr>
          <a:lstStyle/>
          <a:p>
            <a:endParaRPr lang="en-GB" sz="1200" dirty="0"/>
          </a:p>
          <a:p>
            <a:pPr marL="285750" indent="-285750">
              <a:buFont typeface="Wingdings" panose="05000000000000000000" pitchFamily="2" charset="2"/>
              <a:buChar char="Ø"/>
            </a:pPr>
            <a:r>
              <a:rPr lang="en-GB" sz="1200" dirty="0"/>
              <a:t>It is the XR/IR Gamification layer of the new interplanetary operating system &amp; the new internet (Web 3.0+), which is being built by the elite technical wizards stationed around the world. This will one day replace the current tech giants such as Google, </a:t>
            </a:r>
            <a:r>
              <a:rPr lang="en-GB" sz="1200" dirty="0" err="1"/>
              <a:t>FaceBook</a:t>
            </a:r>
            <a:r>
              <a:rPr lang="en-GB" sz="1200" dirty="0"/>
              <a:t>, etc and act as the technical layer of the New Earth, which is birthing now.  </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Unlike the current tech giants who's only aim is to ruthlessly maximize profits at the expense of people and the planet (as well as spying, exploitation, censorship &amp; social engineering), our technology is based on true love &amp; unity consciousness where money and profits are not our aim or intention (but it will still make billions!), our aim and intention is to heal the entire planet &amp; human race so we can all live in harmony with each other.  It is a 5th dimensional and ascension training platform, teaching people vital life lessons as well as acting as a real-time simulation of the real world.</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World is built on top of the de-centralised, distributed </a:t>
            </a:r>
            <a:r>
              <a:rPr lang="en-GB" sz="1200" dirty="0" err="1"/>
              <a:t>nextgen</a:t>
            </a:r>
            <a:r>
              <a:rPr lang="en-GB" sz="1200" dirty="0"/>
              <a:t> internet known as </a:t>
            </a:r>
            <a:r>
              <a:rPr lang="en-GB" sz="1200" dirty="0" err="1"/>
              <a:t>Holochain</a:t>
            </a:r>
            <a:r>
              <a:rPr lang="en-GB" sz="1200" dirty="0"/>
              <a:t>, which will one day make Blockchain obsolete.</a:t>
            </a:r>
            <a:br>
              <a:rPr lang="en-GB" sz="1200" dirty="0"/>
            </a:br>
            <a:br>
              <a:rPr lang="en-GB" sz="1200" dirty="0"/>
            </a:br>
            <a:r>
              <a:rPr lang="en-GB" sz="1200" dirty="0"/>
              <a:t>Our World will be the first AAA MMO game and 2D/3D Social Network to run on </a:t>
            </a:r>
            <a:r>
              <a:rPr lang="en-GB" sz="1200" dirty="0" err="1"/>
              <a:t>HoloChain</a:t>
            </a:r>
            <a:r>
              <a:rPr lang="en-GB" sz="1200" dirty="0"/>
              <a:t> and the Blockchain. It will also be the first to integrate a social network with a MMO game/platform as well as all of these technologies and devices together. As with the rest of the game, it will be leading the way in what can be done with this NextGen Technology for the benefit and upliftment of humanity.</a:t>
            </a:r>
          </a:p>
          <a:p>
            <a:endParaRPr lang="en-GB" sz="1200" dirty="0"/>
          </a:p>
          <a:p>
            <a:endParaRPr lang="en-GB" sz="1200" dirty="0"/>
          </a:p>
          <a:p>
            <a:endParaRPr lang="en-GB" sz="1200" dirty="0"/>
          </a:p>
          <a:p>
            <a:endParaRPr lang="en-GB" sz="1200" dirty="0"/>
          </a:p>
          <a:p>
            <a:endParaRPr lang="en-GB" sz="1200" dirty="0"/>
          </a:p>
          <a:p>
            <a:endParaRPr lang="en-GB" sz="1200" dirty="0"/>
          </a:p>
        </p:txBody>
      </p:sp>
      <p:sp>
        <p:nvSpPr>
          <p:cNvPr id="9" name="Title 1"/>
          <p:cNvSpPr txBox="1">
            <a:spLocks/>
          </p:cNvSpPr>
          <p:nvPr/>
        </p:nvSpPr>
        <p:spPr>
          <a:xfrm>
            <a:off x="3762819" y="742063"/>
            <a:ext cx="4878736" cy="557348"/>
          </a:xfrm>
          <a:prstGeom prst="rect">
            <a:avLst/>
          </a:prstGeom>
        </p:spPr>
        <p:txBody>
          <a:bodyPr vert="horz" lIns="91440" tIns="45720" rIns="91440" bIns="45720" rtlCol="0" anchor="t">
            <a:normAutofit fontScale="92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XR Gamification Layer Of The New Internet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734909" y="1658181"/>
            <a:ext cx="2882536" cy="1621426"/>
          </a:xfrm>
          <a:prstGeom prst="rect">
            <a:avLst/>
          </a:prstGeom>
        </p:spPr>
      </p:pic>
    </p:spTree>
    <p:extLst>
      <p:ext uri="{BB962C8B-B14F-4D97-AF65-F5344CB8AC3E}">
        <p14:creationId xmlns:p14="http://schemas.microsoft.com/office/powerpoint/2010/main" val="2635271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sp>
        <p:nvSpPr>
          <p:cNvPr id="9" name="Title 1"/>
          <p:cNvSpPr txBox="1">
            <a:spLocks/>
          </p:cNvSpPr>
          <p:nvPr/>
        </p:nvSpPr>
        <p:spPr>
          <a:xfrm>
            <a:off x="3851609" y="764177"/>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Smartphone &amp; Desktop/Console Versions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719513"/>
            <a:ext cx="2882536" cy="1923063"/>
          </a:xfrm>
          <a:prstGeom prst="rect">
            <a:avLst/>
          </a:prstGeom>
        </p:spPr>
      </p:pic>
      <p:sp>
        <p:nvSpPr>
          <p:cNvPr id="10" name="TextBox 9">
            <a:extLst>
              <a:ext uri="{FF2B5EF4-FFF2-40B4-BE49-F238E27FC236}">
                <a16:creationId xmlns:a16="http://schemas.microsoft.com/office/drawing/2014/main" id="{B2AEEEE0-0CD1-4A88-81D8-5D75EAF41887}"/>
              </a:ext>
            </a:extLst>
          </p:cNvPr>
          <p:cNvSpPr txBox="1"/>
          <p:nvPr/>
        </p:nvSpPr>
        <p:spPr>
          <a:xfrm>
            <a:off x="3851609" y="1613470"/>
            <a:ext cx="5782721" cy="4708981"/>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The smartphone version will be a geolocation game featuring Augmented Reality similar to </a:t>
            </a:r>
            <a:r>
              <a:rPr lang="en-GB" sz="1200" dirty="0" err="1"/>
              <a:t>Pokemon</a:t>
            </a:r>
            <a:r>
              <a:rPr lang="en-GB" sz="1200" dirty="0"/>
              <a:t> Go but on a much more evolved scale (yes, we were designing this long before </a:t>
            </a:r>
            <a:r>
              <a:rPr lang="en-GB" sz="1200" dirty="0" err="1"/>
              <a:t>Pokemon</a:t>
            </a:r>
            <a:r>
              <a:rPr lang="en-GB" sz="1200" dirty="0"/>
              <a:t> Go came out!).</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The console/desktop version will be similar to a Sandbox and MMORPG (Massive Multiplayer Online Role Playing Game) but will be nothing like any other games such as World Of </a:t>
            </a:r>
            <a:r>
              <a:rPr lang="en-GB" sz="1200" dirty="0" err="1"/>
              <a:t>WarCraft</a:t>
            </a:r>
            <a:r>
              <a:rPr lang="en-GB" sz="1200" dirty="0"/>
              <a:t> &amp; </a:t>
            </a:r>
            <a:r>
              <a:rPr lang="en-GB" sz="1200" dirty="0" err="1"/>
              <a:t>MineCraft</a:t>
            </a:r>
            <a:r>
              <a:rPr lang="en-GB" sz="1200" dirty="0"/>
              <a:t>. It will in fact define its own genre setting the new bar for others to follow, this truly has never been done before and will take the world by storm! The one thing it will share with them is that it will be a massive open world that billions of players can explore and build together... </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Both versions will share the same online world/multiverse where users logged in through the smartphone versions will be able to interact with the console/desktop versions in real-time within a massive scale persistent Multiverse.</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As well as smaller apps/games being allowed to plug into Our World either sharing just the central avatar/profile (data) or full UI integration, content creators/businesses can also create shops (where people can purchase real items in VR that are then delivered to your door so in effect is virtual e-commerce), buildings or even entire zones/lands/worlds. They can rent virtual spaces within the game. Please contact us on ourworld@nextgensoftware.co.uk if you wish to receive special early adopter discounts...</a:t>
            </a:r>
          </a:p>
        </p:txBody>
      </p:sp>
    </p:spTree>
    <p:extLst>
      <p:ext uri="{BB962C8B-B14F-4D97-AF65-F5344CB8AC3E}">
        <p14:creationId xmlns:p14="http://schemas.microsoft.com/office/powerpoint/2010/main" val="3067540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a:t>Our World</a:t>
            </a:r>
            <a:endParaRPr lang="en-GB" sz="2400" dirty="0"/>
          </a:p>
        </p:txBody>
      </p:sp>
      <p:sp>
        <p:nvSpPr>
          <p:cNvPr id="9" name="Title 1"/>
          <p:cNvSpPr txBox="1">
            <a:spLocks/>
          </p:cNvSpPr>
          <p:nvPr/>
        </p:nvSpPr>
        <p:spPr>
          <a:xfrm>
            <a:off x="3851609" y="764177"/>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Karma Is The Future Currency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718238"/>
            <a:ext cx="2882536" cy="1441268"/>
          </a:xfrm>
          <a:prstGeom prst="rect">
            <a:avLst/>
          </a:prstGeom>
        </p:spPr>
      </p:pic>
      <p:sp>
        <p:nvSpPr>
          <p:cNvPr id="10" name="TextBox 9">
            <a:extLst>
              <a:ext uri="{FF2B5EF4-FFF2-40B4-BE49-F238E27FC236}">
                <a16:creationId xmlns:a16="http://schemas.microsoft.com/office/drawing/2014/main" id="{B2AEEEE0-0CD1-4A88-81D8-5D75EAF41887}"/>
              </a:ext>
            </a:extLst>
          </p:cNvPr>
          <p:cNvSpPr txBox="1"/>
          <p:nvPr/>
        </p:nvSpPr>
        <p:spPr>
          <a:xfrm>
            <a:off x="3851609" y="1613470"/>
            <a:ext cx="5610444" cy="4339650"/>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Businesses can also sponsor or advertise in the game but unlike traditional models, money does not buy you the best spots, the companies collective karma does. The greener &amp; the more they do good for the world including giving to charities, looking after their employees, the environment, etc the more karma they get. Advertising spots will be limited since we do not wish to bombard users with adverts so this will be an incentive for companies worldwide to improve and start focusing on what is important, and that's people and the environment, not money. As may be clear by now, the focus and goals of Our World is to create a better world, not to make as much money as possible. But we of course will still make more than enough (billions) to continue to expand &amp; grow, the rest will go to good causes and charities such as our sister company Yoga4Autism.</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World reminds people how powerful they are and empowers them to be the person they have always wanted to be, to live their life to their FULL potential without any limitations. Everyone has a gift for the world and with Our World we can help them find it. We want to empower people to take responsibility for our beautiful planet, which is currently in crisis and so needs EVERYONE to help make a difference. The entire world is the Our World team, we want everyone to get involved so they can feel they are part of something greater than themselves and at the same time ensure there is a future for our kids and grandkids.</a:t>
            </a:r>
          </a:p>
          <a:p>
            <a:pPr marL="285750" indent="-285750">
              <a:buFont typeface="Arial" panose="020B0604020202020204" pitchFamily="34" charset="0"/>
              <a:buChar char="•"/>
            </a:pPr>
            <a:endParaRPr lang="en-GB" sz="1200" dirty="0"/>
          </a:p>
        </p:txBody>
      </p:sp>
    </p:spTree>
    <p:extLst>
      <p:ext uri="{BB962C8B-B14F-4D97-AF65-F5344CB8AC3E}">
        <p14:creationId xmlns:p14="http://schemas.microsoft.com/office/powerpoint/2010/main" val="2341053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sp>
        <p:nvSpPr>
          <p:cNvPr id="9" name="Title 1"/>
          <p:cNvSpPr txBox="1">
            <a:spLocks/>
          </p:cNvSpPr>
          <p:nvPr/>
        </p:nvSpPr>
        <p:spPr>
          <a:xfrm>
            <a:off x="3929986" y="706592"/>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NextGen Hardware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822166" y="1476103"/>
            <a:ext cx="2416281" cy="2882536"/>
          </a:xfrm>
          <a:prstGeom prst="rect">
            <a:avLst/>
          </a:prstGeom>
        </p:spPr>
      </p:pic>
      <p:sp>
        <p:nvSpPr>
          <p:cNvPr id="10" name="TextBox 9">
            <a:extLst>
              <a:ext uri="{FF2B5EF4-FFF2-40B4-BE49-F238E27FC236}">
                <a16:creationId xmlns:a16="http://schemas.microsoft.com/office/drawing/2014/main" id="{B2AEEEE0-0CD1-4A88-81D8-5D75EAF41887}"/>
              </a:ext>
            </a:extLst>
          </p:cNvPr>
          <p:cNvSpPr txBox="1"/>
          <p:nvPr/>
        </p:nvSpPr>
        <p:spPr>
          <a:xfrm>
            <a:off x="3983658" y="2099180"/>
            <a:ext cx="2562443" cy="3416320"/>
          </a:xfrm>
          <a:prstGeom prst="rect">
            <a:avLst/>
          </a:prstGeom>
          <a:noFill/>
        </p:spPr>
        <p:txBody>
          <a:bodyPr wrap="square" rtlCol="0">
            <a:spAutoFit/>
          </a:bodyPr>
          <a:lstStyle/>
          <a:p>
            <a:r>
              <a:rPr lang="en-GB" sz="1200" b="1" dirty="0"/>
              <a:t>Augmented Reality</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Magic Leap</a:t>
            </a:r>
          </a:p>
          <a:p>
            <a:pPr marL="285750" indent="-285750">
              <a:buFont typeface="Arial" panose="020B0604020202020204" pitchFamily="34" charset="0"/>
              <a:buChar char="•"/>
            </a:pPr>
            <a:r>
              <a:rPr lang="en-GB" sz="1200" dirty="0"/>
              <a:t>Microsoft HoloLens</a:t>
            </a:r>
          </a:p>
          <a:p>
            <a:pPr marL="285750" indent="-285750">
              <a:buFont typeface="Arial" panose="020B0604020202020204" pitchFamily="34" charset="0"/>
              <a:buChar char="•"/>
            </a:pPr>
            <a:r>
              <a:rPr lang="en-GB" sz="1200" dirty="0"/>
              <a:t>Google Glass</a:t>
            </a:r>
          </a:p>
          <a:p>
            <a:pPr marL="285750" indent="-285750">
              <a:buFont typeface="Arial" panose="020B0604020202020204" pitchFamily="34" charset="0"/>
              <a:buChar char="•"/>
            </a:pPr>
            <a:r>
              <a:rPr lang="en-GB" sz="1200" dirty="0"/>
              <a:t>Google Tango</a:t>
            </a:r>
          </a:p>
          <a:p>
            <a:pPr marL="285750" indent="-285750">
              <a:buFont typeface="Arial" panose="020B0604020202020204" pitchFamily="34" charset="0"/>
              <a:buChar char="•"/>
            </a:pPr>
            <a:r>
              <a:rPr lang="en-GB" sz="1200" dirty="0"/>
              <a:t>Apple </a:t>
            </a:r>
            <a:r>
              <a:rPr lang="en-GB" sz="1200" dirty="0" err="1"/>
              <a:t>ARKit</a:t>
            </a:r>
            <a:endParaRPr lang="en-GB" sz="1200" dirty="0"/>
          </a:p>
          <a:p>
            <a:pPr marL="285750" indent="-285750">
              <a:buFont typeface="Arial" panose="020B0604020202020204" pitchFamily="34" charset="0"/>
              <a:buChar char="•"/>
            </a:pPr>
            <a:r>
              <a:rPr lang="en-GB" sz="1200" dirty="0"/>
              <a:t>Google </a:t>
            </a:r>
            <a:r>
              <a:rPr lang="en-GB" sz="1200" dirty="0" err="1"/>
              <a:t>ARCore</a:t>
            </a:r>
            <a:endParaRPr lang="en-GB" sz="1200" dirty="0"/>
          </a:p>
          <a:p>
            <a:pPr marL="285750" indent="-285750">
              <a:buFont typeface="Arial" panose="020B0604020202020204" pitchFamily="34" charset="0"/>
              <a:buChar char="•"/>
            </a:pPr>
            <a:r>
              <a:rPr lang="en-GB" sz="1200" dirty="0"/>
              <a:t>Others</a:t>
            </a:r>
          </a:p>
          <a:p>
            <a:r>
              <a:rPr lang="en-GB" sz="1200" dirty="0"/>
              <a:t> </a:t>
            </a:r>
          </a:p>
          <a:p>
            <a:r>
              <a:rPr lang="en-GB" sz="1200" b="1" dirty="0"/>
              <a:t>Virtual Reality</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Oculus Rift</a:t>
            </a:r>
          </a:p>
          <a:p>
            <a:pPr marL="285750" indent="-285750">
              <a:buFont typeface="Arial" panose="020B0604020202020204" pitchFamily="34" charset="0"/>
              <a:buChar char="•"/>
            </a:pPr>
            <a:r>
              <a:rPr lang="en-GB" sz="1200" dirty="0"/>
              <a:t>HTC </a:t>
            </a:r>
            <a:r>
              <a:rPr lang="en-GB" sz="1200" dirty="0" err="1"/>
              <a:t>Vive</a:t>
            </a:r>
            <a:endParaRPr lang="en-GB" sz="1200" dirty="0"/>
          </a:p>
          <a:p>
            <a:pPr marL="285750" indent="-285750">
              <a:buFont typeface="Arial" panose="020B0604020202020204" pitchFamily="34" charset="0"/>
              <a:buChar char="•"/>
            </a:pPr>
            <a:r>
              <a:rPr lang="en-GB" sz="1200" dirty="0"/>
              <a:t>Samsung Gear VR</a:t>
            </a:r>
          </a:p>
          <a:p>
            <a:pPr marL="285750" indent="-285750">
              <a:buFont typeface="Arial" panose="020B0604020202020204" pitchFamily="34" charset="0"/>
              <a:buChar char="•"/>
            </a:pPr>
            <a:r>
              <a:rPr lang="en-GB" sz="1200" dirty="0"/>
              <a:t>Samsung Odyssey VR</a:t>
            </a:r>
          </a:p>
          <a:p>
            <a:pPr marL="285750" indent="-285750">
              <a:buFont typeface="Arial" panose="020B0604020202020204" pitchFamily="34" charset="0"/>
              <a:buChar char="•"/>
            </a:pPr>
            <a:r>
              <a:rPr lang="en-GB" sz="1200" dirty="0"/>
              <a:t>PlayStation VR</a:t>
            </a:r>
          </a:p>
          <a:p>
            <a:pPr marL="285750" indent="-285750">
              <a:buFont typeface="Arial" panose="020B0604020202020204" pitchFamily="34" charset="0"/>
              <a:buChar char="•"/>
            </a:pPr>
            <a:r>
              <a:rPr lang="en-GB" sz="1200" dirty="0"/>
              <a:t>Others</a:t>
            </a:r>
          </a:p>
        </p:txBody>
      </p:sp>
      <p:sp>
        <p:nvSpPr>
          <p:cNvPr id="7" name="TextBox 6">
            <a:extLst>
              <a:ext uri="{FF2B5EF4-FFF2-40B4-BE49-F238E27FC236}">
                <a16:creationId xmlns:a16="http://schemas.microsoft.com/office/drawing/2014/main" id="{5CE5CBA9-1158-474C-8AEE-B85368CAEC8D}"/>
              </a:ext>
            </a:extLst>
          </p:cNvPr>
          <p:cNvSpPr txBox="1"/>
          <p:nvPr/>
        </p:nvSpPr>
        <p:spPr>
          <a:xfrm>
            <a:off x="3983658" y="1145073"/>
            <a:ext cx="5398882" cy="830997"/>
          </a:xfrm>
          <a:prstGeom prst="rect">
            <a:avLst/>
          </a:prstGeom>
          <a:noFill/>
        </p:spPr>
        <p:txBody>
          <a:bodyPr wrap="square" rtlCol="0">
            <a:spAutoFit/>
          </a:bodyPr>
          <a:lstStyle/>
          <a:p>
            <a:endParaRPr lang="en-GB" sz="1200" dirty="0"/>
          </a:p>
          <a:p>
            <a:r>
              <a:rPr lang="en-GB" sz="1200" dirty="0"/>
              <a:t>Our World will use the latest next generation technology. Some of the hardware we will be pushing to the limits is below:</a:t>
            </a:r>
          </a:p>
          <a:p>
            <a:pPr marL="285750" indent="-285750">
              <a:buFont typeface="Arial" panose="020B0604020202020204" pitchFamily="34" charset="0"/>
              <a:buChar char="•"/>
            </a:pPr>
            <a:endParaRPr lang="en-GB" sz="1200" dirty="0"/>
          </a:p>
        </p:txBody>
      </p:sp>
      <p:sp>
        <p:nvSpPr>
          <p:cNvPr id="8" name="TextBox 7">
            <a:extLst>
              <a:ext uri="{FF2B5EF4-FFF2-40B4-BE49-F238E27FC236}">
                <a16:creationId xmlns:a16="http://schemas.microsoft.com/office/drawing/2014/main" id="{E5D9F5B5-D628-498B-9414-E05040EFFEDB}"/>
              </a:ext>
            </a:extLst>
          </p:cNvPr>
          <p:cNvSpPr txBox="1"/>
          <p:nvPr/>
        </p:nvSpPr>
        <p:spPr>
          <a:xfrm>
            <a:off x="6546101" y="2099180"/>
            <a:ext cx="2562443" cy="2862322"/>
          </a:xfrm>
          <a:prstGeom prst="rect">
            <a:avLst/>
          </a:prstGeom>
          <a:noFill/>
        </p:spPr>
        <p:txBody>
          <a:bodyPr wrap="square" rtlCol="0">
            <a:spAutoFit/>
          </a:bodyPr>
          <a:lstStyle/>
          <a:p>
            <a:r>
              <a:rPr lang="en-GB" sz="1200" b="1" dirty="0"/>
              <a:t>Emotional Feedback:</a:t>
            </a:r>
          </a:p>
          <a:p>
            <a:endParaRPr lang="en-GB" sz="1200" b="1" dirty="0"/>
          </a:p>
          <a:p>
            <a:pPr marL="285750" indent="-285750">
              <a:buFont typeface="Arial" panose="020B0604020202020204" pitchFamily="34" charset="0"/>
              <a:buChar char="•"/>
            </a:pPr>
            <a:r>
              <a:rPr lang="en-GB" sz="1200" dirty="0" err="1"/>
              <a:t>NeuroSky</a:t>
            </a:r>
            <a:r>
              <a:rPr lang="en-GB" sz="1200" dirty="0"/>
              <a:t>/</a:t>
            </a:r>
            <a:r>
              <a:rPr lang="en-GB" sz="1200" dirty="0" err="1"/>
              <a:t>MyndPlay</a:t>
            </a:r>
            <a:endParaRPr lang="en-GB" sz="1200" dirty="0"/>
          </a:p>
          <a:p>
            <a:pPr marL="285750" indent="-285750">
              <a:buFont typeface="Arial" panose="020B0604020202020204" pitchFamily="34" charset="0"/>
              <a:buChar char="•"/>
            </a:pPr>
            <a:r>
              <a:rPr lang="en-GB" sz="1200" dirty="0"/>
              <a:t>Others</a:t>
            </a:r>
          </a:p>
          <a:p>
            <a:endParaRPr lang="en-GB" sz="1200" b="1" dirty="0"/>
          </a:p>
          <a:p>
            <a:r>
              <a:rPr lang="en-GB" sz="1200" b="1" dirty="0"/>
              <a:t>Motion Detection/Voice Recognition/Eye Tracking:</a:t>
            </a:r>
          </a:p>
          <a:p>
            <a:endParaRPr lang="en-GB" sz="1200" b="1" dirty="0"/>
          </a:p>
          <a:p>
            <a:pPr marL="285750" indent="-285750">
              <a:buFont typeface="Arial" panose="020B0604020202020204" pitchFamily="34" charset="0"/>
              <a:buChar char="•"/>
            </a:pPr>
            <a:r>
              <a:rPr lang="en-GB" sz="1200" dirty="0"/>
              <a:t>Kinect</a:t>
            </a:r>
          </a:p>
          <a:p>
            <a:pPr marL="285750" indent="-285750">
              <a:buFont typeface="Arial" panose="020B0604020202020204" pitchFamily="34" charset="0"/>
              <a:buChar char="•"/>
            </a:pPr>
            <a:r>
              <a:rPr lang="en-GB" sz="1200" dirty="0"/>
              <a:t>Leap Motion</a:t>
            </a:r>
          </a:p>
          <a:p>
            <a:pPr marL="285750" indent="-285750">
              <a:buFont typeface="Arial" panose="020B0604020202020204" pitchFamily="34" charset="0"/>
              <a:buChar char="•"/>
            </a:pPr>
            <a:r>
              <a:rPr lang="en-GB" sz="1200" dirty="0"/>
              <a:t>Others</a:t>
            </a:r>
          </a:p>
          <a:p>
            <a:endParaRPr lang="en-GB" sz="1200" b="1" dirty="0"/>
          </a:p>
          <a:p>
            <a:r>
              <a:rPr lang="en-GB" sz="1200" b="1" dirty="0"/>
              <a:t>Haptic Feedback:</a:t>
            </a:r>
          </a:p>
          <a:p>
            <a:endParaRPr lang="en-GB" sz="1200" b="1" dirty="0"/>
          </a:p>
          <a:p>
            <a:pPr marL="285750" indent="-285750">
              <a:buFont typeface="Arial" panose="020B0604020202020204" pitchFamily="34" charset="0"/>
              <a:buChar char="•"/>
            </a:pPr>
            <a:r>
              <a:rPr lang="en-GB" sz="1200" dirty="0"/>
              <a:t>​</a:t>
            </a:r>
            <a:r>
              <a:rPr lang="en-GB" sz="1200" dirty="0" err="1"/>
              <a:t>Hapto</a:t>
            </a:r>
            <a:r>
              <a:rPr lang="en-GB" sz="1200" dirty="0"/>
              <a:t> VR</a:t>
            </a:r>
          </a:p>
        </p:txBody>
      </p:sp>
      <p:sp>
        <p:nvSpPr>
          <p:cNvPr id="11" name="TextBox 10">
            <a:extLst>
              <a:ext uri="{FF2B5EF4-FFF2-40B4-BE49-F238E27FC236}">
                <a16:creationId xmlns:a16="http://schemas.microsoft.com/office/drawing/2014/main" id="{7BFEF2D0-B052-4E9C-8B9D-B800C39594AD}"/>
              </a:ext>
            </a:extLst>
          </p:cNvPr>
          <p:cNvSpPr txBox="1"/>
          <p:nvPr/>
        </p:nvSpPr>
        <p:spPr>
          <a:xfrm>
            <a:off x="530088" y="5832901"/>
            <a:ext cx="7447721" cy="830997"/>
          </a:xfrm>
          <a:prstGeom prst="rect">
            <a:avLst/>
          </a:prstGeom>
          <a:noFill/>
        </p:spPr>
        <p:txBody>
          <a:bodyPr wrap="square" rtlCol="0">
            <a:spAutoFit/>
          </a:bodyPr>
          <a:lstStyle/>
          <a:p>
            <a:r>
              <a:rPr lang="en-GB" sz="1200" dirty="0"/>
              <a:t>* If you check out the demos of the above, you will start to get an idea of the apps &amp; games we are building. However, of course we are pushing these to the next level by building the next generation apps &amp; games for today. The game is much bigger than just a game, it is more like a massive educational platform, with a LOT more revolutionary ideas, which at this time we cannot make public.</a:t>
            </a:r>
          </a:p>
        </p:txBody>
      </p:sp>
    </p:spTree>
    <p:extLst>
      <p:ext uri="{BB962C8B-B14F-4D97-AF65-F5344CB8AC3E}">
        <p14:creationId xmlns:p14="http://schemas.microsoft.com/office/powerpoint/2010/main" val="156243751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3003</TotalTime>
  <Words>4898</Words>
  <Application>Microsoft Office PowerPoint</Application>
  <PresentationFormat>Widescreen</PresentationFormat>
  <Paragraphs>321</Paragraphs>
  <Slides>34</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Trebuchet MS</vt:lpstr>
      <vt:lpstr>Wingdings</vt:lpstr>
      <vt:lpstr>Wingdings 3</vt:lpstr>
      <vt:lpstr>Facet</vt:lpstr>
      <vt:lpstr>NextGen Software Ltd &amp; Our World</vt:lpstr>
      <vt:lpstr>What’s the Problem?</vt:lpstr>
      <vt:lpstr>Our Solution</vt:lpstr>
      <vt:lpstr>Our World</vt:lpstr>
      <vt:lpstr>Our World</vt:lpstr>
      <vt:lpstr>Our World</vt:lpstr>
      <vt:lpstr>Our World</vt:lpstr>
      <vt:lpstr>Our World</vt:lpstr>
      <vt:lpstr>Our World</vt:lpstr>
      <vt:lpstr>Our World</vt:lpstr>
      <vt:lpstr>Our World</vt:lpstr>
      <vt:lpstr>Our World</vt:lpstr>
      <vt:lpstr>Our World</vt:lpstr>
      <vt:lpstr>The OASIS API</vt:lpstr>
      <vt:lpstr>The OASIS API</vt:lpstr>
      <vt:lpstr>PowerPoint Presentation</vt:lpstr>
      <vt:lpstr>The Market</vt:lpstr>
      <vt:lpstr>PowerPoint Presentation</vt:lpstr>
      <vt:lpstr>Business Model</vt:lpstr>
      <vt:lpstr>Our World</vt:lpstr>
      <vt:lpstr>Roadmap &amp; Traction</vt:lpstr>
      <vt:lpstr>Roadmap &amp; Traction</vt:lpstr>
      <vt:lpstr>Roadmap &amp; Traction</vt:lpstr>
      <vt:lpstr>Roadmap &amp; Traction</vt:lpstr>
      <vt:lpstr>Marketing and Sales</vt:lpstr>
      <vt:lpstr>Our World</vt:lpstr>
      <vt:lpstr>The Team</vt:lpstr>
      <vt:lpstr>The Team</vt:lpstr>
      <vt:lpstr>Financials</vt:lpstr>
      <vt:lpstr>Competitors</vt:lpstr>
      <vt:lpstr>Use of Funds</vt:lpstr>
      <vt:lpstr>Golden Opportunity For Investors</vt:lpstr>
      <vt:lpstr>What Will Be YOUR Legacy?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 Software Ltd &amp; Our World</dc:title>
  <dc:creator>David Ellams</dc:creator>
  <cp:lastModifiedBy>David Ellams</cp:lastModifiedBy>
  <cp:revision>121</cp:revision>
  <dcterms:created xsi:type="dcterms:W3CDTF">2019-10-27T12:33:10Z</dcterms:created>
  <dcterms:modified xsi:type="dcterms:W3CDTF">2019-10-30T12:27:47Z</dcterms:modified>
</cp:coreProperties>
</file>